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302" r:id="rId3"/>
    <p:sldId id="276" r:id="rId4"/>
    <p:sldId id="260" r:id="rId5"/>
    <p:sldId id="300" r:id="rId6"/>
    <p:sldId id="301" r:id="rId7"/>
    <p:sldId id="299" r:id="rId8"/>
    <p:sldId id="303" r:id="rId9"/>
    <p:sldId id="279" r:id="rId10"/>
    <p:sldId id="273" r:id="rId11"/>
    <p:sldId id="272" r:id="rId12"/>
    <p:sldId id="274" r:id="rId13"/>
    <p:sldId id="275" r:id="rId14"/>
    <p:sldId id="278" r:id="rId15"/>
    <p:sldId id="305" r:id="rId16"/>
    <p:sldId id="306" r:id="rId17"/>
    <p:sldId id="307" r:id="rId18"/>
    <p:sldId id="308" r:id="rId19"/>
    <p:sldId id="309" r:id="rId20"/>
    <p:sldId id="310" r:id="rId21"/>
    <p:sldId id="311" r:id="rId22"/>
    <p:sldId id="312" r:id="rId23"/>
    <p:sldId id="314" r:id="rId24"/>
    <p:sldId id="313" r:id="rId25"/>
    <p:sldId id="298" r:id="rId26"/>
  </p:sldIdLst>
  <p:sldSz cx="9144000" cy="6858000" type="screen4x3"/>
  <p:notesSz cx="9296400" cy="6881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3" autoAdjust="0"/>
  </p:normalViewPr>
  <p:slideViewPr>
    <p:cSldViewPr>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284" y="-84"/>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029513"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smtClean="0"/>
            </a:lvl1pPr>
          </a:lstStyle>
          <a:p>
            <a:pPr>
              <a:defRPr/>
            </a:pPr>
            <a:endParaRPr lang="en-US"/>
          </a:p>
        </p:txBody>
      </p:sp>
      <p:sp>
        <p:nvSpPr>
          <p:cNvPr id="105475" name="Rectangle 3"/>
          <p:cNvSpPr>
            <a:spLocks noGrp="1" noChangeArrowheads="1"/>
          </p:cNvSpPr>
          <p:nvPr>
            <p:ph type="dt" sz="quarter" idx="1"/>
          </p:nvPr>
        </p:nvSpPr>
        <p:spPr bwMode="auto">
          <a:xfrm>
            <a:off x="5264744" y="0"/>
            <a:ext cx="4029511"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a:p>
        </p:txBody>
      </p:sp>
      <p:sp>
        <p:nvSpPr>
          <p:cNvPr id="105476" name="Rectangle 4"/>
          <p:cNvSpPr>
            <a:spLocks noGrp="1" noChangeArrowheads="1"/>
          </p:cNvSpPr>
          <p:nvPr>
            <p:ph type="ftr" sz="quarter" idx="2"/>
          </p:nvPr>
        </p:nvSpPr>
        <p:spPr bwMode="auto">
          <a:xfrm>
            <a:off x="0" y="6536312"/>
            <a:ext cx="4029513"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smtClean="0"/>
            </a:lvl1pPr>
          </a:lstStyle>
          <a:p>
            <a:pPr>
              <a:defRPr/>
            </a:pPr>
            <a:endParaRPr lang="en-US"/>
          </a:p>
        </p:txBody>
      </p:sp>
      <p:sp>
        <p:nvSpPr>
          <p:cNvPr id="105477" name="Rectangle 5"/>
          <p:cNvSpPr>
            <a:spLocks noGrp="1" noChangeArrowheads="1"/>
          </p:cNvSpPr>
          <p:nvPr>
            <p:ph type="sldNum" sz="quarter" idx="3"/>
          </p:nvPr>
        </p:nvSpPr>
        <p:spPr bwMode="auto">
          <a:xfrm>
            <a:off x="5264744" y="6536312"/>
            <a:ext cx="4029511"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01146167-78C3-4FD9-B98A-4E1DF2C46E9E}" type="slidenum">
              <a:rPr lang="en-US"/>
              <a:pPr>
                <a:defRPr/>
              </a:pPr>
              <a:t>‹#›</a:t>
            </a:fld>
            <a:endParaRPr lang="en-US"/>
          </a:p>
        </p:txBody>
      </p:sp>
    </p:spTree>
    <p:extLst>
      <p:ext uri="{BB962C8B-B14F-4D97-AF65-F5344CB8AC3E}">
        <p14:creationId xmlns:p14="http://schemas.microsoft.com/office/powerpoint/2010/main" val="4136182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9513"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smtClean="0"/>
            </a:lvl1pPr>
          </a:lstStyle>
          <a:p>
            <a:pPr>
              <a:defRPr/>
            </a:pPr>
            <a:endParaRPr lang="en-US"/>
          </a:p>
        </p:txBody>
      </p:sp>
      <p:sp>
        <p:nvSpPr>
          <p:cNvPr id="3075" name="Rectangle 3"/>
          <p:cNvSpPr>
            <a:spLocks noGrp="1" noChangeArrowheads="1"/>
          </p:cNvSpPr>
          <p:nvPr>
            <p:ph type="dt" idx="1"/>
          </p:nvPr>
        </p:nvSpPr>
        <p:spPr bwMode="auto">
          <a:xfrm>
            <a:off x="5264744" y="0"/>
            <a:ext cx="4029511" cy="34432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2927350" y="515938"/>
            <a:ext cx="3443288" cy="2581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0712" y="3269332"/>
            <a:ext cx="7437119" cy="3096581"/>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536312"/>
            <a:ext cx="4029513"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smtClean="0"/>
            </a:lvl1pPr>
          </a:lstStyle>
          <a:p>
            <a:pPr>
              <a:defRPr/>
            </a:pPr>
            <a:endParaRPr lang="en-US"/>
          </a:p>
        </p:txBody>
      </p:sp>
      <p:sp>
        <p:nvSpPr>
          <p:cNvPr id="3079" name="Rectangle 7"/>
          <p:cNvSpPr>
            <a:spLocks noGrp="1" noChangeArrowheads="1"/>
          </p:cNvSpPr>
          <p:nvPr>
            <p:ph type="sldNum" sz="quarter" idx="5"/>
          </p:nvPr>
        </p:nvSpPr>
        <p:spPr bwMode="auto">
          <a:xfrm>
            <a:off x="5264744" y="6536312"/>
            <a:ext cx="4029511" cy="34432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D5D27D1D-1FB4-451A-AAE8-7DCEF5907746}" type="slidenum">
              <a:rPr lang="en-US"/>
              <a:pPr>
                <a:defRPr/>
              </a:pPr>
              <a:t>‹#›</a:t>
            </a:fld>
            <a:endParaRPr lang="en-US"/>
          </a:p>
        </p:txBody>
      </p:sp>
    </p:spTree>
    <p:extLst>
      <p:ext uri="{BB962C8B-B14F-4D97-AF65-F5344CB8AC3E}">
        <p14:creationId xmlns:p14="http://schemas.microsoft.com/office/powerpoint/2010/main" val="150563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1</a:t>
            </a:fld>
            <a:endParaRPr lang="en-US"/>
          </a:p>
        </p:txBody>
      </p:sp>
    </p:spTree>
    <p:extLst>
      <p:ext uri="{BB962C8B-B14F-4D97-AF65-F5344CB8AC3E}">
        <p14:creationId xmlns:p14="http://schemas.microsoft.com/office/powerpoint/2010/main" val="248368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10</a:t>
            </a:fld>
            <a:endParaRPr lang="en-US"/>
          </a:p>
        </p:txBody>
      </p:sp>
    </p:spTree>
    <p:extLst>
      <p:ext uri="{BB962C8B-B14F-4D97-AF65-F5344CB8AC3E}">
        <p14:creationId xmlns:p14="http://schemas.microsoft.com/office/powerpoint/2010/main" val="197593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cost of a van can be subsidized wholly or in part by the employer. </a:t>
            </a:r>
            <a:r>
              <a:rPr lang="en-US" dirty="0" smtClean="0"/>
              <a:t>If</a:t>
            </a:r>
            <a:r>
              <a:rPr lang="en-US" baseline="0" dirty="0" smtClean="0"/>
              <a:t> an employer chooses to sponsor a vanpool the levels of involvement can be tailored to the particular situation. If an employer signs a contract with UTA, the duration can be from two months to several years. The responsibility for ridership reporting in this case usually lies with a company representative. A company representative will also make sure the maintenance activities are completed by an authorized van driver. If a partial subsidy works better, the employer can chose to cover part of the payment and the employees can cover the rest through payroll deduction. Some employers chose to provide the funds for the vanpool but the responsibility for the day-to-day operation remains with the group. In this case the employer doesn’t sign a contract.</a:t>
            </a:r>
          </a:p>
          <a:p>
            <a:r>
              <a:rPr lang="en-US" dirty="0" smtClean="0"/>
              <a:t>Many Flexible</a:t>
            </a:r>
            <a:r>
              <a:rPr lang="en-US" baseline="0" dirty="0" smtClean="0"/>
              <a:t> Spending Account (FSA) providers also offer fare media for commuter benefits. Unlike other components of these plans no long term commitment is required to participate in the commuter option.</a:t>
            </a:r>
          </a:p>
          <a:p>
            <a:r>
              <a:rPr lang="en-US" baseline="0" dirty="0" smtClean="0"/>
              <a:t>A low cost option employers can provide is to offer preferred parking for employees who choose to vanpool or carpool.</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11</a:t>
            </a:fld>
            <a:endParaRPr lang="en-US"/>
          </a:p>
        </p:txBody>
      </p:sp>
    </p:spTree>
    <p:extLst>
      <p:ext uri="{BB962C8B-B14F-4D97-AF65-F5344CB8AC3E}">
        <p14:creationId xmlns:p14="http://schemas.microsoft.com/office/powerpoint/2010/main" val="289814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Establishing</a:t>
            </a:r>
            <a:r>
              <a:rPr lang="en-US" baseline="0" dirty="0" smtClean="0"/>
              <a:t> a new vanpool is fairly simple. We collect routing information, participant agreements, which outline the terms and conditions of being part of a vanpool, and driver applications. Drivers are required to go through training and we review their driver history to ensure they meet our driver selection standards.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Participants should provide advance notice of moving to a different vanpool or discontinuing participation to maintain billing accuracy and fare distribution. We go through an online billing provider to collect payments, each person will receive an account number and access to the payment system once a vanpool has been established. Payments are due on the 5</a:t>
            </a:r>
            <a:r>
              <a:rPr lang="en-US" baseline="30000" dirty="0" smtClean="0"/>
              <a:t>th</a:t>
            </a:r>
            <a:r>
              <a:rPr lang="en-US" baseline="0" dirty="0" smtClean="0"/>
              <a:t> of every month for that month’s participation.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12</a:t>
            </a:fld>
            <a:endParaRPr lang="en-US"/>
          </a:p>
        </p:txBody>
      </p:sp>
    </p:spTree>
    <p:extLst>
      <p:ext uri="{BB962C8B-B14F-4D97-AF65-F5344CB8AC3E}">
        <p14:creationId xmlns:p14="http://schemas.microsoft.com/office/powerpoint/2010/main" val="257110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Vanpool payments are submitted</a:t>
            </a:r>
            <a:r>
              <a:rPr lang="en-US" baseline="0" dirty="0" smtClean="0"/>
              <a:t> online through Xpress Bill Pay. Credit and debit cards are accepted as well as EFTs. Company sponsored vanpools typically receive an invoice but can also pay through Xpress Bill Pay.</a:t>
            </a:r>
          </a:p>
          <a:p>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13</a:t>
            </a:fld>
            <a:endParaRPr lang="en-US"/>
          </a:p>
        </p:txBody>
      </p:sp>
    </p:spTree>
    <p:extLst>
      <p:ext uri="{BB962C8B-B14F-4D97-AF65-F5344CB8AC3E}">
        <p14:creationId xmlns:p14="http://schemas.microsoft.com/office/powerpoint/2010/main" val="4888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C65CD5-CCF4-4D1D-A825-A8E26A55E529}" type="slidenum">
              <a:rPr lang="en-US" smtClean="0"/>
              <a:pPr>
                <a:defRPr/>
              </a:pPr>
              <a:t>17</a:t>
            </a:fld>
            <a:endParaRPr lang="en-US" dirty="0"/>
          </a:p>
        </p:txBody>
      </p:sp>
    </p:spTree>
    <p:extLst>
      <p:ext uri="{BB962C8B-B14F-4D97-AF65-F5344CB8AC3E}">
        <p14:creationId xmlns:p14="http://schemas.microsoft.com/office/powerpoint/2010/main" val="300481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 Rideshare has a staff of 9 people</a:t>
            </a:r>
            <a:r>
              <a:rPr lang="en-US" baseline="0" dirty="0" smtClean="0"/>
              <a:t> who help manage the day to day operation. We work in concert with our marketing representatives promoting transportation alternatives.</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2</a:t>
            </a:fld>
            <a:endParaRPr lang="en-US"/>
          </a:p>
        </p:txBody>
      </p:sp>
    </p:spTree>
    <p:extLst>
      <p:ext uri="{BB962C8B-B14F-4D97-AF65-F5344CB8AC3E}">
        <p14:creationId xmlns:p14="http://schemas.microsoft.com/office/powerpoint/2010/main" val="231199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 this in perspective, Mars is 49 million miles from Earth. Last</a:t>
            </a:r>
            <a:r>
              <a:rPr lang="en-US" baseline="0" dirty="0" smtClean="0"/>
              <a:t> year vanpool participants traveled to Mars.</a:t>
            </a:r>
          </a:p>
          <a:p>
            <a:r>
              <a:rPr lang="en-US" baseline="0" dirty="0" smtClean="0"/>
              <a:t>As with other transit modes, passenger participation is counted as one-way trip segments. Imagine the contribution to congestion if each one of these trips was taken in a single occupancy vehicle (SOV).</a:t>
            </a:r>
          </a:p>
          <a:p>
            <a:r>
              <a:rPr lang="en-US" baseline="0" dirty="0" smtClean="0"/>
              <a:t>The amount of foreign matter that didn’t get put into the air we breathe last year would weigh as much as this little guy and 16 of his friends.</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3</a:t>
            </a:fld>
            <a:endParaRPr lang="en-US"/>
          </a:p>
        </p:txBody>
      </p:sp>
    </p:spTree>
    <p:extLst>
      <p:ext uri="{BB962C8B-B14F-4D97-AF65-F5344CB8AC3E}">
        <p14:creationId xmlns:p14="http://schemas.microsoft.com/office/powerpoint/2010/main" val="271462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traditional vanpools meet at a specified location and</a:t>
            </a:r>
            <a:r>
              <a:rPr lang="en-US" baseline="0" dirty="0" smtClean="0"/>
              <a:t> may make a stop or two along the way to the same destination each day.</a:t>
            </a:r>
          </a:p>
          <a:p>
            <a:r>
              <a:rPr lang="en-US" baseline="0" dirty="0" smtClean="0"/>
              <a:t>Shuttles are sponsored by employers who want to transport employees from one location to another. These may make multiple trips during the day.</a:t>
            </a:r>
          </a:p>
          <a:p>
            <a:r>
              <a:rPr lang="en-US" baseline="0" dirty="0" err="1" smtClean="0"/>
              <a:t>RideVan</a:t>
            </a:r>
            <a:r>
              <a:rPr lang="en-US" baseline="0" dirty="0" smtClean="0"/>
              <a:t> Plus is a first/last mile solution that incorporates a pass to use on buses and trains with the vanpool fare. The van is usually parked near a bus stop or train station and takes the group the last leg of the trip on the van. The reverse is also possible if the group wanted to take a van from a neighborhood to a transit stop.</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4</a:t>
            </a:fld>
            <a:endParaRPr lang="en-US"/>
          </a:p>
        </p:txBody>
      </p:sp>
    </p:spTree>
    <p:extLst>
      <p:ext uri="{BB962C8B-B14F-4D97-AF65-F5344CB8AC3E}">
        <p14:creationId xmlns:p14="http://schemas.microsoft.com/office/powerpoint/2010/main" val="58441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individual</a:t>
            </a:r>
            <a:r>
              <a:rPr lang="en-US" baseline="0" dirty="0" smtClean="0"/>
              <a:t> cost for vanpools or the monthly cost for a shuttle sponsored by an employer based on the current pricing model.</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5</a:t>
            </a:fld>
            <a:endParaRPr lang="en-US"/>
          </a:p>
        </p:txBody>
      </p:sp>
    </p:spTree>
    <p:extLst>
      <p:ext uri="{BB962C8B-B14F-4D97-AF65-F5344CB8AC3E}">
        <p14:creationId xmlns:p14="http://schemas.microsoft.com/office/powerpoint/2010/main" val="258788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By including the fare</a:t>
            </a:r>
            <a:r>
              <a:rPr lang="en-US" baseline="0" dirty="0" smtClean="0"/>
              <a:t> for transit and vanpool, </a:t>
            </a:r>
            <a:r>
              <a:rPr lang="en-US" dirty="0" err="1" smtClean="0"/>
              <a:t>RideVan</a:t>
            </a:r>
            <a:r>
              <a:rPr lang="en-US" dirty="0" smtClean="0"/>
              <a:t> Plus provides a significant discount to employers and individual participants. </a:t>
            </a:r>
            <a:r>
              <a:rPr lang="en-US" baseline="0" dirty="0" smtClean="0"/>
              <a:t>Currently 23 </a:t>
            </a:r>
            <a:r>
              <a:rPr lang="en-US" baseline="0" dirty="0" err="1" smtClean="0"/>
              <a:t>RideVan</a:t>
            </a:r>
            <a:r>
              <a:rPr lang="en-US" baseline="0" dirty="0" smtClean="0"/>
              <a:t> Plus vans are in operation.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6</a:t>
            </a:fld>
            <a:endParaRPr lang="en-US"/>
          </a:p>
        </p:txBody>
      </p:sp>
    </p:spTree>
    <p:extLst>
      <p:ext uri="{BB962C8B-B14F-4D97-AF65-F5344CB8AC3E}">
        <p14:creationId xmlns:p14="http://schemas.microsoft.com/office/powerpoint/2010/main" val="258543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 contracts with a number of service providers</a:t>
            </a:r>
            <a:r>
              <a:rPr lang="en-US" baseline="0" dirty="0" smtClean="0"/>
              <a:t> to maintain and repair the vans. UTA is billed directly by the authorized service provider when a van is taken for scheduled maintenance or repairs. Most shops have loaner vans available if the driver doesn’t have time to wait for the service to be performed. It’s best to call ahead to make sure one is available.</a:t>
            </a:r>
          </a:p>
          <a:p>
            <a:r>
              <a:rPr lang="en-US" baseline="0" dirty="0" smtClean="0"/>
              <a:t>Included in the vanpool cost is insurance for vanpool groups and approved drivers.</a:t>
            </a:r>
          </a:p>
          <a:p>
            <a:r>
              <a:rPr lang="en-US" baseline="0" dirty="0" smtClean="0"/>
              <a:t>Each van comes with a fuel card, costs of which are also included in the vanpool fares.</a:t>
            </a:r>
          </a:p>
          <a:p>
            <a:r>
              <a:rPr lang="en-US" baseline="0" dirty="0" smtClean="0"/>
              <a:t>UTA provides a safety net for participants who have unexpected situations arise due to unscheduled overtime, illness, or an emergency for example.</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7</a:t>
            </a:fld>
            <a:endParaRPr lang="en-US"/>
          </a:p>
        </p:txBody>
      </p:sp>
    </p:spTree>
    <p:extLst>
      <p:ext uri="{BB962C8B-B14F-4D97-AF65-F5344CB8AC3E}">
        <p14:creationId xmlns:p14="http://schemas.microsoft.com/office/powerpoint/2010/main" val="2272733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two van size options available. One</a:t>
            </a:r>
            <a:r>
              <a:rPr lang="en-US" baseline="0" dirty="0" smtClean="0"/>
              <a:t> of the challenges with vanpool participants who receive an employer subsidy is the amount they receive is based on the number of seats in the van. Any empty seat costs are shared among the participants, who may have to pay a portion out-of-pocket. One of the ways we are trying to help resolve this issue is by introducing a few mid-range capacity vans into the fleet to accommodate groups who have too many for a minivan and not enough to fill a full size van.</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8</a:t>
            </a:fld>
            <a:endParaRPr lang="en-US"/>
          </a:p>
        </p:txBody>
      </p:sp>
    </p:spTree>
    <p:extLst>
      <p:ext uri="{BB962C8B-B14F-4D97-AF65-F5344CB8AC3E}">
        <p14:creationId xmlns:p14="http://schemas.microsoft.com/office/powerpoint/2010/main" val="69080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Vans come with a preventive maintenance</a:t>
            </a:r>
            <a:r>
              <a:rPr lang="en-US" baseline="0" dirty="0" smtClean="0"/>
              <a:t> schedule, specific to the make and model of the vehicle. Vans that are well maintained will last longer and experience fewer mechanical failures.</a:t>
            </a:r>
          </a:p>
          <a:p>
            <a:r>
              <a:rPr lang="en-US" baseline="0" dirty="0" smtClean="0"/>
              <a:t>UTA reports vanpool ridership through the National Transit Database to the Federal Transit Administration. Funds from the FTA are awarded to projects such as The Congestion Mitigation and Air Quality Improvement Program (CMAQ), of which UTA is a participant.</a:t>
            </a:r>
            <a:endParaRPr lang="en-US" dirty="0"/>
          </a:p>
        </p:txBody>
      </p:sp>
      <p:sp>
        <p:nvSpPr>
          <p:cNvPr id="4" name="Slide Number Placeholder 3"/>
          <p:cNvSpPr>
            <a:spLocks noGrp="1"/>
          </p:cNvSpPr>
          <p:nvPr>
            <p:ph type="sldNum" sz="quarter" idx="10"/>
          </p:nvPr>
        </p:nvSpPr>
        <p:spPr/>
        <p:txBody>
          <a:bodyPr/>
          <a:lstStyle/>
          <a:p>
            <a:pPr>
              <a:defRPr/>
            </a:pPr>
            <a:fld id="{D5D27D1D-1FB4-451A-AAE8-7DCEF5907746}" type="slidenum">
              <a:rPr lang="en-US" smtClean="0"/>
              <a:pPr>
                <a:defRPr/>
              </a:pPr>
              <a:t>9</a:t>
            </a:fld>
            <a:endParaRPr lang="en-US"/>
          </a:p>
        </p:txBody>
      </p:sp>
    </p:spTree>
    <p:extLst>
      <p:ext uri="{BB962C8B-B14F-4D97-AF65-F5344CB8AC3E}">
        <p14:creationId xmlns:p14="http://schemas.microsoft.com/office/powerpoint/2010/main" val="421277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53C36-A2FA-4D2D-8D26-D19C86AAAC07}" type="slidenum">
              <a:rPr lang="en-US"/>
              <a:pPr>
                <a:defRPr/>
              </a:pPr>
              <a:t>‹#›</a:t>
            </a:fld>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3B56F2-FA93-4CE2-A981-B4365C4179CD}" type="slidenum">
              <a:rPr lang="en-US"/>
              <a:pPr>
                <a:defRPr/>
              </a:pPr>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171700" cy="5059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63627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2D9E6-5C77-49FA-9E65-5288DC994E7A}" type="slidenum">
              <a:rPr lang="en-US"/>
              <a:pPr>
                <a:defRPr/>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31BBC1-1AD0-4DBB-928F-D3CEA6DAB55C}" type="slidenum">
              <a:rPr lang="en-US"/>
              <a:pPr>
                <a:defRPr/>
              </a:pPr>
              <a:t>‹#›</a:t>
            </a:fld>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79FC-2D6C-4C6E-874D-9A876B1FC03A}" type="slidenum">
              <a:rPr lang="en-US"/>
              <a:pPr>
                <a:defRPr/>
              </a:pPr>
              <a:t>‹#›</a:t>
            </a:fld>
            <a:endParaRPr 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4267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267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01D91-16B9-4496-B542-867D9C6CCCCD}" type="slidenum">
              <a:rPr lang="en-US"/>
              <a:pPr>
                <a:defRPr/>
              </a:pPr>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E27ED9-CB71-4F5C-A1A4-A5857FA76CEC}" type="slidenum">
              <a:rPr lang="en-US"/>
              <a:pPr>
                <a:defRPr/>
              </a:pPr>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ECDBF1-B364-4AE9-A423-EFF5C540E86D}" type="slidenum">
              <a:rPr lang="en-US"/>
              <a:pPr>
                <a:defRPr/>
              </a:pPr>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EC3C4B-A36C-4723-8D00-5439BB3E7181}" type="slidenum">
              <a:rPr lang="en-US"/>
              <a:pPr>
                <a:defRPr/>
              </a:pPr>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6C9794-CD71-4036-953C-234FB93E30FA}" type="slidenum">
              <a:rPr lang="en-US"/>
              <a:pPr>
                <a:defRPr/>
              </a:pPr>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0600D4-5BF6-4A19-A854-50EAD23DF805}" type="slidenum">
              <a:rPr lang="en-US"/>
              <a:pPr>
                <a:defRPr/>
              </a:pPr>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TA circle_lines3"/>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28600" y="1828800"/>
            <a:ext cx="8686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8F5D17A-2E51-49D5-911B-F8D5263782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lr>
          <a:srgbClr val="FF33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3300"/>
        </a:buClr>
        <a:buChar char="–"/>
        <a:defRPr sz="2600">
          <a:solidFill>
            <a:schemeClr val="tx1"/>
          </a:solidFill>
          <a:latin typeface="+mn-lt"/>
        </a:defRPr>
      </a:lvl2pPr>
      <a:lvl3pPr marL="1143000" indent="-228600" algn="l" rtl="0" eaLnBrk="0" fontAlgn="base" hangingPunct="0">
        <a:spcBef>
          <a:spcPct val="20000"/>
        </a:spcBef>
        <a:spcAft>
          <a:spcPct val="0"/>
        </a:spcAft>
        <a:buClr>
          <a:srgbClr val="FF3300"/>
        </a:buClr>
        <a:buChar char="•"/>
        <a:defRPr sz="2400">
          <a:solidFill>
            <a:schemeClr val="tx1"/>
          </a:solidFill>
          <a:latin typeface="+mn-lt"/>
        </a:defRPr>
      </a:lvl3pPr>
      <a:lvl4pPr marL="1600200" indent="-228600" algn="l" rtl="0" eaLnBrk="0" fontAlgn="base" hangingPunct="0">
        <a:spcBef>
          <a:spcPct val="20000"/>
        </a:spcBef>
        <a:spcAft>
          <a:spcPct val="0"/>
        </a:spcAft>
        <a:buClr>
          <a:srgbClr val="FF3300"/>
        </a:buClr>
        <a:buChar char="–"/>
        <a:defRPr sz="2000">
          <a:solidFill>
            <a:schemeClr val="tx1"/>
          </a:solidFill>
          <a:latin typeface="+mn-lt"/>
        </a:defRPr>
      </a:lvl4pPr>
      <a:lvl5pPr marL="2057400" indent="-228600" algn="l" rtl="0" eaLnBrk="0" fontAlgn="base" hangingPunct="0">
        <a:spcBef>
          <a:spcPct val="20000"/>
        </a:spcBef>
        <a:spcAft>
          <a:spcPct val="0"/>
        </a:spcAft>
        <a:buClr>
          <a:srgbClr val="FF3300"/>
        </a:buClr>
        <a:buChar char="»"/>
        <a:defRPr sz="2000">
          <a:solidFill>
            <a:schemeClr val="tx1"/>
          </a:solidFill>
          <a:latin typeface="+mn-lt"/>
        </a:defRPr>
      </a:lvl5pPr>
      <a:lvl6pPr marL="2514600" indent="-228600" algn="l" rtl="0" fontAlgn="base">
        <a:spcBef>
          <a:spcPct val="20000"/>
        </a:spcBef>
        <a:spcAft>
          <a:spcPct val="0"/>
        </a:spcAft>
        <a:buClr>
          <a:srgbClr val="FF3300"/>
        </a:buClr>
        <a:buChar char="»"/>
        <a:defRPr sz="2000">
          <a:solidFill>
            <a:schemeClr val="tx1"/>
          </a:solidFill>
          <a:latin typeface="+mn-lt"/>
        </a:defRPr>
      </a:lvl6pPr>
      <a:lvl7pPr marL="2971800" indent="-228600" algn="l" rtl="0" fontAlgn="base">
        <a:spcBef>
          <a:spcPct val="20000"/>
        </a:spcBef>
        <a:spcAft>
          <a:spcPct val="0"/>
        </a:spcAft>
        <a:buClr>
          <a:srgbClr val="FF3300"/>
        </a:buClr>
        <a:buChar char="»"/>
        <a:defRPr sz="2000">
          <a:solidFill>
            <a:schemeClr val="tx1"/>
          </a:solidFill>
          <a:latin typeface="+mn-lt"/>
        </a:defRPr>
      </a:lvl7pPr>
      <a:lvl8pPr marL="3429000" indent="-228600" algn="l" rtl="0" fontAlgn="base">
        <a:spcBef>
          <a:spcPct val="20000"/>
        </a:spcBef>
        <a:spcAft>
          <a:spcPct val="0"/>
        </a:spcAft>
        <a:buClr>
          <a:srgbClr val="FF3300"/>
        </a:buClr>
        <a:buChar char="»"/>
        <a:defRPr sz="2000">
          <a:solidFill>
            <a:schemeClr val="tx1"/>
          </a:solidFill>
          <a:latin typeface="+mn-lt"/>
        </a:defRPr>
      </a:lvl8pPr>
      <a:lvl9pPr marL="3886200" indent="-228600" algn="l" rtl="0" fontAlgn="base">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tm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rideuta.com/Rider-Info/Vanpool" TargetMode="External"/><Relationship Id="rId2" Type="http://schemas.openxmlformats.org/officeDocument/2006/relationships/hyperlink" Target="https://www.irs.gov/publications/p15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utarideshare@rideuta.com" TargetMode="External"/><Relationship Id="rId2" Type="http://schemas.openxmlformats.org/officeDocument/2006/relationships/hyperlink" Target="http://www.rideuta.com/Rider-Info/Vanpool" TargetMode="External"/><Relationship Id="rId1" Type="http://schemas.openxmlformats.org/officeDocument/2006/relationships/slideLayout" Target="../slideLayouts/slideLayout2.xml"/><Relationship Id="rId4" Type="http://schemas.openxmlformats.org/officeDocument/2006/relationships/hyperlink" Target="mailto:passprograms@rideuta.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Utah Transit Authority</a:t>
            </a:r>
            <a:br>
              <a:rPr lang="en-US" dirty="0" smtClean="0"/>
            </a:br>
            <a:r>
              <a:rPr lang="en-US" dirty="0" smtClean="0"/>
              <a:t>Rideshare</a:t>
            </a:r>
            <a:r>
              <a:rPr lang="en-US" dirty="0" smtClean="0"/>
              <a:t/>
            </a:r>
            <a:br>
              <a:rPr lang="en-US" dirty="0" smtClean="0"/>
            </a:br>
            <a:r>
              <a:rPr lang="en-US" dirty="0" smtClean="0"/>
              <a:t>Vanpool</a:t>
            </a:r>
            <a:br>
              <a:rPr lang="en-US" dirty="0" smtClean="0"/>
            </a:br>
            <a:r>
              <a:rPr lang="en-US" dirty="0" smtClean="0"/>
              <a:t>Pass Products</a:t>
            </a:r>
            <a:endParaRPr lang="en-US"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Getting Started</a:t>
            </a:r>
            <a:endParaRPr lang="en-US" dirty="0"/>
          </a:p>
        </p:txBody>
      </p:sp>
      <p:pic>
        <p:nvPicPr>
          <p:cNvPr id="2" name="Picture 1"/>
          <p:cNvPicPr>
            <a:picLocks noChangeAspect="1"/>
          </p:cNvPicPr>
          <p:nvPr/>
        </p:nvPicPr>
        <p:blipFill rotWithShape="1">
          <a:blip r:embed="rId3"/>
          <a:srcRect t="14444" b="12222"/>
          <a:stretch/>
        </p:blipFill>
        <p:spPr>
          <a:xfrm>
            <a:off x="1274618" y="1828800"/>
            <a:ext cx="6650182" cy="3657600"/>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1432" tIns="45716" rIns="91432" bIns="45716"/>
          <a:lstStyle/>
          <a:p>
            <a:pPr eaLnBrk="1" hangingPunct="1"/>
            <a:r>
              <a:rPr lang="en-US" dirty="0" smtClean="0"/>
              <a:t>Employer Sponsorship</a:t>
            </a:r>
          </a:p>
        </p:txBody>
      </p:sp>
      <p:sp>
        <p:nvSpPr>
          <p:cNvPr id="2" name="Content Placeholder 1"/>
          <p:cNvSpPr>
            <a:spLocks noGrp="1"/>
          </p:cNvSpPr>
          <p:nvPr>
            <p:ph idx="1"/>
          </p:nvPr>
        </p:nvSpPr>
        <p:spPr/>
        <p:txBody>
          <a:bodyPr/>
          <a:lstStyle/>
          <a:p>
            <a:r>
              <a:rPr lang="en-US" dirty="0" smtClean="0"/>
              <a:t>Employer contract</a:t>
            </a:r>
          </a:p>
          <a:p>
            <a:r>
              <a:rPr lang="en-US" dirty="0" smtClean="0"/>
              <a:t>Payroll deduction</a:t>
            </a:r>
          </a:p>
          <a:p>
            <a:r>
              <a:rPr lang="en-US" dirty="0" smtClean="0"/>
              <a:t>Third-party benefit provider</a:t>
            </a:r>
          </a:p>
          <a:p>
            <a:r>
              <a:rPr lang="en-US" dirty="0" smtClean="0"/>
              <a:t>Preferred parking</a:t>
            </a:r>
            <a:endParaRPr lang="en-US" dirty="0"/>
          </a:p>
        </p:txBody>
      </p:sp>
      <p:pic>
        <p:nvPicPr>
          <p:cNvPr id="4" name="Picture 3"/>
          <p:cNvPicPr>
            <a:picLocks noChangeAspect="1"/>
          </p:cNvPicPr>
          <p:nvPr/>
        </p:nvPicPr>
        <p:blipFill>
          <a:blip r:embed="rId3"/>
          <a:stretch>
            <a:fillRect/>
          </a:stretch>
        </p:blipFill>
        <p:spPr>
          <a:xfrm>
            <a:off x="5943600" y="2206978"/>
            <a:ext cx="1905000" cy="2822222"/>
          </a:xfrm>
          <a:prstGeom prst="rect">
            <a:avLst/>
          </a:prstGeom>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8001000" cy="838200"/>
          </a:xfrm>
          <a:noFill/>
        </p:spPr>
        <p:txBody>
          <a:bodyPr lIns="91432" tIns="45716" rIns="91432" bIns="45716"/>
          <a:lstStyle/>
          <a:p>
            <a:pPr eaLnBrk="1" hangingPunct="1"/>
            <a:r>
              <a:rPr lang="en-US" dirty="0" smtClean="0"/>
              <a:t>Individuals</a:t>
            </a:r>
          </a:p>
        </p:txBody>
      </p:sp>
      <p:sp>
        <p:nvSpPr>
          <p:cNvPr id="2" name="Content Placeholder 1"/>
          <p:cNvSpPr>
            <a:spLocks noGrp="1"/>
          </p:cNvSpPr>
          <p:nvPr>
            <p:ph idx="1"/>
          </p:nvPr>
        </p:nvSpPr>
        <p:spPr/>
        <p:txBody>
          <a:bodyPr/>
          <a:lstStyle/>
          <a:p>
            <a:r>
              <a:rPr lang="en-US" dirty="0" smtClean="0"/>
              <a:t>Forms</a:t>
            </a:r>
          </a:p>
          <a:p>
            <a:r>
              <a:rPr lang="en-US" dirty="0" smtClean="0"/>
              <a:t>Billing</a:t>
            </a:r>
          </a:p>
          <a:p>
            <a:r>
              <a:rPr lang="en-US" dirty="0" smtClean="0"/>
              <a:t>Responsibilities</a:t>
            </a:r>
          </a:p>
          <a:p>
            <a:endParaRPr lang="en-US" dirty="0"/>
          </a:p>
        </p:txBody>
      </p:sp>
      <p:grpSp>
        <p:nvGrpSpPr>
          <p:cNvPr id="6" name="Group 5"/>
          <p:cNvGrpSpPr/>
          <p:nvPr/>
        </p:nvGrpSpPr>
        <p:grpSpPr>
          <a:xfrm>
            <a:off x="3733800" y="1928282"/>
            <a:ext cx="4648200" cy="3100918"/>
            <a:chOff x="3733800" y="2004482"/>
            <a:chExt cx="4648200" cy="3100918"/>
          </a:xfrm>
        </p:grpSpPr>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500" y="2004482"/>
              <a:ext cx="2391300" cy="2034118"/>
            </a:xfrm>
            <a:prstGeom prst="rect">
              <a:avLst/>
            </a:prstGeom>
            <a:ln>
              <a:noFill/>
            </a:ln>
            <a:effectLst>
              <a:outerShdw blurRad="190500" algn="tl" rotWithShape="0">
                <a:srgbClr val="000000">
                  <a:alpha val="70000"/>
                </a:srgbClr>
              </a:outerShdw>
            </a:effectLst>
          </p:spPr>
        </p:pic>
        <p:pic>
          <p:nvPicPr>
            <p:cNvPr id="5" name="Picture 4"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l="2975" r="4374"/>
            <a:stretch/>
          </p:blipFill>
          <p:spPr>
            <a:xfrm>
              <a:off x="5486400" y="2693086"/>
              <a:ext cx="2895600" cy="1243228"/>
            </a:xfrm>
            <a:prstGeom prst="rect">
              <a:avLst/>
            </a:prstGeom>
            <a:ln>
              <a:noFill/>
            </a:ln>
            <a:effectLst>
              <a:outerShdw blurRad="190500" algn="tl" rotWithShape="0">
                <a:srgbClr val="000000">
                  <a:alpha val="70000"/>
                </a:srgbClr>
              </a:outerShdw>
            </a:effectLst>
          </p:spPr>
        </p:pic>
        <p:pic>
          <p:nvPicPr>
            <p:cNvPr id="4" name="Picture 3" descr="Screen Clipping"/>
            <p:cNvPicPr>
              <a:picLocks noChangeAspect="1"/>
            </p:cNvPicPr>
            <p:nvPr/>
          </p:nvPicPr>
          <p:blipFill rotWithShape="1">
            <a:blip r:embed="rId5" cstate="print">
              <a:extLst>
                <a:ext uri="{28A0092B-C50C-407E-A947-70E740481C1C}">
                  <a14:useLocalDpi xmlns:a14="http://schemas.microsoft.com/office/drawing/2010/main" val="0"/>
                </a:ext>
              </a:extLst>
            </a:blip>
            <a:srcRect b="7843"/>
            <a:stretch/>
          </p:blipFill>
          <p:spPr>
            <a:xfrm>
              <a:off x="3733800" y="3429000"/>
              <a:ext cx="4388181" cy="1676400"/>
            </a:xfrm>
            <a:prstGeom prst="rect">
              <a:avLst/>
            </a:prstGeom>
            <a:ln>
              <a:noFill/>
            </a:ln>
            <a:effectLst>
              <a:outerShdw blurRad="190500" algn="tl" rotWithShape="0">
                <a:srgbClr val="000000">
                  <a:alpha val="70000"/>
                </a:srgbClr>
              </a:outerShdw>
            </a:effectLst>
          </p:spPr>
        </p:pic>
      </p:gr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609600"/>
            <a:ext cx="8229600" cy="868363"/>
          </a:xfrm>
          <a:noFill/>
        </p:spPr>
        <p:txBody>
          <a:bodyPr lIns="91432" tIns="45716" rIns="91432" bIns="45716"/>
          <a:lstStyle/>
          <a:p>
            <a:pPr eaLnBrk="1" hangingPunct="1"/>
            <a:r>
              <a:rPr lang="en-US" dirty="0" smtClean="0"/>
              <a:t>Paying for Vanpool</a:t>
            </a:r>
          </a:p>
        </p:txBody>
      </p:sp>
      <p:sp>
        <p:nvSpPr>
          <p:cNvPr id="2" name="Content Placeholder 1"/>
          <p:cNvSpPr>
            <a:spLocks noGrp="1"/>
          </p:cNvSpPr>
          <p:nvPr>
            <p:ph idx="1"/>
          </p:nvPr>
        </p:nvSpPr>
        <p:spPr/>
        <p:txBody>
          <a:bodyPr/>
          <a:lstStyle/>
          <a:p>
            <a:r>
              <a:rPr lang="en-US" dirty="0" smtClean="0"/>
              <a:t>Online payment provider</a:t>
            </a:r>
          </a:p>
          <a:p>
            <a:r>
              <a:rPr lang="en-US" dirty="0" smtClean="0"/>
              <a:t>Fare media</a:t>
            </a:r>
          </a:p>
          <a:p>
            <a:r>
              <a:rPr lang="en-US" dirty="0" smtClean="0"/>
              <a:t>Pre-tax options</a:t>
            </a:r>
          </a:p>
          <a:p>
            <a:pPr lvl="1"/>
            <a:r>
              <a:rPr lang="en-US" sz="2800" dirty="0" smtClean="0"/>
              <a:t>FSA </a:t>
            </a:r>
          </a:p>
          <a:p>
            <a:pPr lvl="1"/>
            <a:r>
              <a:rPr lang="en-US" sz="2800" dirty="0" smtClean="0"/>
              <a:t>Employer benefit</a:t>
            </a:r>
          </a:p>
        </p:txBody>
      </p:sp>
      <p:grpSp>
        <p:nvGrpSpPr>
          <p:cNvPr id="9" name="Group 8"/>
          <p:cNvGrpSpPr/>
          <p:nvPr/>
        </p:nvGrpSpPr>
        <p:grpSpPr>
          <a:xfrm>
            <a:off x="4495800" y="2819400"/>
            <a:ext cx="3810000" cy="2502695"/>
            <a:chOff x="4495800" y="2819400"/>
            <a:chExt cx="3810000" cy="2502695"/>
          </a:xfrm>
        </p:grpSpPr>
        <p:pic>
          <p:nvPicPr>
            <p:cNvPr id="8" name="Picture 7"/>
            <p:cNvPicPr>
              <a:picLocks noChangeAspect="1"/>
            </p:cNvPicPr>
            <p:nvPr/>
          </p:nvPicPr>
          <p:blipFill>
            <a:blip r:embed="rId3"/>
            <a:stretch>
              <a:fillRect/>
            </a:stretch>
          </p:blipFill>
          <p:spPr>
            <a:xfrm>
              <a:off x="4495800" y="2819400"/>
              <a:ext cx="2600325" cy="1762125"/>
            </a:xfrm>
            <a:prstGeom prst="rect">
              <a:avLst/>
            </a:prstGeom>
            <a:ln>
              <a:solidFill>
                <a:schemeClr val="bg1">
                  <a:lumMod val="75000"/>
                </a:schemeClr>
              </a:solidFill>
            </a:ln>
          </p:spPr>
        </p:pic>
        <p:pic>
          <p:nvPicPr>
            <p:cNvPr id="5" name="Picture 4"/>
            <p:cNvPicPr>
              <a:picLocks noChangeAspect="1"/>
            </p:cNvPicPr>
            <p:nvPr/>
          </p:nvPicPr>
          <p:blipFill rotWithShape="1">
            <a:blip r:embed="rId4"/>
            <a:srcRect l="12337" t="32000" r="13664" b="30667"/>
            <a:stretch/>
          </p:blipFill>
          <p:spPr>
            <a:xfrm>
              <a:off x="5105400" y="4114800"/>
              <a:ext cx="3190707" cy="1207295"/>
            </a:xfrm>
            <a:prstGeom prst="rect">
              <a:avLst/>
            </a:prstGeom>
            <a:ln w="952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pic>
        <p:pic>
          <p:nvPicPr>
            <p:cNvPr id="6" name="Picture 5"/>
            <p:cNvPicPr>
              <a:picLocks noChangeAspect="1"/>
            </p:cNvPicPr>
            <p:nvPr/>
          </p:nvPicPr>
          <p:blipFill>
            <a:blip r:embed="rId5"/>
            <a:stretch>
              <a:fillRect/>
            </a:stretch>
          </p:blipFill>
          <p:spPr>
            <a:xfrm>
              <a:off x="6500975" y="3048000"/>
              <a:ext cx="1804825" cy="1049745"/>
            </a:xfrm>
            <a:prstGeom prst="rect">
              <a:avLst/>
            </a:prstGeom>
            <a:ln>
              <a:solidFill>
                <a:schemeClr val="bg1">
                  <a:lumMod val="75000"/>
                </a:schemeClr>
              </a:solidFill>
            </a:ln>
          </p:spPr>
        </p:pic>
      </p:gr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Additional Resources</a:t>
            </a:r>
            <a:endParaRPr lang="en-US" dirty="0" smtClean="0"/>
          </a:p>
        </p:txBody>
      </p:sp>
      <p:sp>
        <p:nvSpPr>
          <p:cNvPr id="2" name="Content Placeholder 1"/>
          <p:cNvSpPr>
            <a:spLocks noGrp="1"/>
          </p:cNvSpPr>
          <p:nvPr>
            <p:ph idx="1"/>
          </p:nvPr>
        </p:nvSpPr>
        <p:spPr>
          <a:xfrm>
            <a:off x="609600" y="1828801"/>
            <a:ext cx="8305800" cy="2971800"/>
          </a:xfrm>
        </p:spPr>
        <p:txBody>
          <a:bodyPr/>
          <a:lstStyle/>
          <a:p>
            <a:r>
              <a:rPr lang="en-US" dirty="0" smtClean="0">
                <a:solidFill>
                  <a:srgbClr val="0070C0"/>
                </a:solidFill>
                <a:hlinkClick r:id="rId2"/>
              </a:rPr>
              <a:t>IRS Employer's Guide to Fringe Benefits</a:t>
            </a:r>
            <a:endParaRPr lang="en-US" dirty="0" smtClean="0">
              <a:solidFill>
                <a:srgbClr val="0070C0"/>
              </a:solidFill>
            </a:endParaRPr>
          </a:p>
          <a:p>
            <a:r>
              <a:rPr lang="en-US" dirty="0" smtClean="0">
                <a:solidFill>
                  <a:srgbClr val="0070C0"/>
                </a:solidFill>
                <a:hlinkClick r:id="rId3"/>
              </a:rPr>
              <a:t>UTA Vanpool</a:t>
            </a:r>
            <a:endParaRPr lang="en-US" dirty="0" smtClean="0">
              <a:solidFill>
                <a:srgbClr val="0070C0"/>
              </a:solidFill>
            </a:endParaRPr>
          </a:p>
          <a:p>
            <a:endParaRPr lang="en-US"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1143000"/>
          </a:xfrm>
        </p:spPr>
        <p:txBody>
          <a:bodyPr/>
          <a:lstStyle/>
          <a:p>
            <a:r>
              <a:rPr lang="en-US" dirty="0" smtClean="0"/>
              <a:t>Introduction</a:t>
            </a:r>
            <a:endParaRPr lang="en-US" dirty="0"/>
          </a:p>
        </p:txBody>
      </p:sp>
      <p:sp>
        <p:nvSpPr>
          <p:cNvPr id="9" name="TextBox 8"/>
          <p:cNvSpPr txBox="1"/>
          <p:nvPr/>
        </p:nvSpPr>
        <p:spPr>
          <a:xfrm>
            <a:off x="762000" y="1600200"/>
            <a:ext cx="7848600" cy="3616375"/>
          </a:xfrm>
          <a:prstGeom prst="rect">
            <a:avLst/>
          </a:prstGeom>
          <a:noFill/>
        </p:spPr>
        <p:txBody>
          <a:bodyPr wrap="square" rtlCol="0">
            <a:spAutoFit/>
          </a:bodyPr>
          <a:lstStyle/>
          <a:p>
            <a:r>
              <a:rPr lang="en-US" sz="3200" dirty="0" smtClean="0"/>
              <a:t>Product Development &amp; Sales Team</a:t>
            </a:r>
          </a:p>
          <a:p>
            <a:endParaRPr lang="en-US" sz="1000" dirty="0" smtClean="0"/>
          </a:p>
          <a:p>
            <a:pPr marL="742950" lvl="1" indent="-285750">
              <a:buFont typeface="Arial" panose="020B0604020202020204" pitchFamily="34" charset="0"/>
              <a:buChar char="•"/>
            </a:pPr>
            <a:r>
              <a:rPr lang="en-US" sz="2800" dirty="0" smtClean="0"/>
              <a:t>Develop and market pass products</a:t>
            </a:r>
          </a:p>
          <a:p>
            <a:pPr marL="742950" lvl="1" indent="-285750">
              <a:buFont typeface="Arial" panose="020B0604020202020204" pitchFamily="34" charset="0"/>
              <a:buChar char="•"/>
            </a:pPr>
            <a:endParaRPr lang="en-US" sz="2800" dirty="0"/>
          </a:p>
          <a:p>
            <a:pPr lvl="1"/>
            <a:endParaRPr lang="en-US" sz="500" dirty="0" smtClean="0"/>
          </a:p>
          <a:p>
            <a:r>
              <a:rPr lang="en-US" sz="3200" dirty="0" smtClean="0"/>
              <a:t>Marketing Representatives</a:t>
            </a:r>
          </a:p>
          <a:p>
            <a:endParaRPr lang="en-US" sz="1000" dirty="0" smtClean="0"/>
          </a:p>
          <a:p>
            <a:pPr marL="742950" lvl="1" indent="-285750">
              <a:buFont typeface="Arial" panose="020B0604020202020204" pitchFamily="34" charset="0"/>
              <a:buChar char="•"/>
            </a:pPr>
            <a:r>
              <a:rPr lang="en-US" sz="2800" dirty="0" smtClean="0"/>
              <a:t>Manage contracts, create and build community relationships, &amp; support ridership initiatives</a:t>
            </a:r>
          </a:p>
        </p:txBody>
      </p:sp>
    </p:spTree>
    <p:extLst>
      <p:ext uri="{BB962C8B-B14F-4D97-AF65-F5344CB8AC3E}">
        <p14:creationId xmlns:p14="http://schemas.microsoft.com/office/powerpoint/2010/main" val="4207768174"/>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1143000"/>
          </a:xfrm>
        </p:spPr>
        <p:txBody>
          <a:bodyPr/>
          <a:lstStyle/>
          <a:p>
            <a:r>
              <a:rPr lang="en-US" dirty="0" smtClean="0"/>
              <a:t>Pass Programs</a:t>
            </a:r>
            <a:endParaRPr lang="en-US" dirty="0"/>
          </a:p>
        </p:txBody>
      </p:sp>
      <p:sp>
        <p:nvSpPr>
          <p:cNvPr id="9" name="TextBox 8"/>
          <p:cNvSpPr txBox="1"/>
          <p:nvPr/>
        </p:nvSpPr>
        <p:spPr>
          <a:xfrm>
            <a:off x="533400" y="1371600"/>
            <a:ext cx="8305800" cy="4785926"/>
          </a:xfrm>
          <a:prstGeom prst="rect">
            <a:avLst/>
          </a:prstGeom>
          <a:noFill/>
        </p:spPr>
        <p:txBody>
          <a:bodyPr wrap="square" rtlCol="0">
            <a:spAutoFit/>
          </a:bodyPr>
          <a:lstStyle/>
          <a:p>
            <a:pPr lvl="1"/>
            <a:endParaRPr lang="en-US" sz="2800" dirty="0" smtClean="0"/>
          </a:p>
          <a:p>
            <a:pPr lvl="1"/>
            <a:endParaRPr lang="en-US" sz="1500" dirty="0" smtClean="0"/>
          </a:p>
          <a:p>
            <a:pPr marL="742950" lvl="1" indent="-285750">
              <a:buFont typeface="Arial" panose="020B0604020202020204" pitchFamily="34" charset="0"/>
              <a:buChar char="•"/>
            </a:pPr>
            <a:r>
              <a:rPr lang="en-US" sz="2800" dirty="0" smtClean="0"/>
              <a:t>Bulk pass purchases available </a:t>
            </a:r>
          </a:p>
          <a:p>
            <a:pPr marL="1371600" lvl="2" indent="-457200">
              <a:buFont typeface="Wingdings" panose="05000000000000000000" pitchFamily="2" charset="2"/>
              <a:buChar char="ü"/>
            </a:pPr>
            <a:r>
              <a:rPr lang="en-US" sz="2400" dirty="0" smtClean="0"/>
              <a:t>Corporations &amp; Non-profits</a:t>
            </a:r>
          </a:p>
          <a:p>
            <a:pPr marL="1371600" lvl="2" indent="-457200">
              <a:buFont typeface="Wingdings" panose="05000000000000000000" pitchFamily="2" charset="2"/>
              <a:buChar char="ü"/>
            </a:pPr>
            <a:r>
              <a:rPr lang="en-US" sz="2400" dirty="0"/>
              <a:t>E</a:t>
            </a:r>
            <a:r>
              <a:rPr lang="en-US" sz="2400" dirty="0" smtClean="0"/>
              <a:t>ducational Institutions</a:t>
            </a:r>
          </a:p>
          <a:p>
            <a:pPr marL="1371600" lvl="2" indent="-457200">
              <a:buFont typeface="Wingdings" panose="05000000000000000000" pitchFamily="2" charset="2"/>
              <a:buChar char="ü"/>
            </a:pPr>
            <a:r>
              <a:rPr lang="en-US" sz="2400" dirty="0" smtClean="0"/>
              <a:t>Developers, Property Owners, TOD Partners</a:t>
            </a:r>
            <a:endParaRPr lang="en-US" sz="2800" dirty="0" smtClean="0"/>
          </a:p>
          <a:p>
            <a:pPr lvl="1"/>
            <a:endParaRPr lang="en-US" sz="1500" dirty="0" smtClean="0"/>
          </a:p>
          <a:p>
            <a:pPr marL="800100" lvl="1" indent="-342900">
              <a:buFont typeface="Arial" panose="020B0604020202020204" pitchFamily="34" charset="0"/>
              <a:buChar char="•"/>
            </a:pPr>
            <a:r>
              <a:rPr lang="en-US" sz="2800" dirty="0" smtClean="0"/>
              <a:t>Guided by UTA fare policy</a:t>
            </a:r>
          </a:p>
          <a:p>
            <a:pPr lvl="1"/>
            <a:endParaRPr lang="en-US" sz="1500" dirty="0" smtClean="0"/>
          </a:p>
          <a:p>
            <a:pPr marL="800100" lvl="1" indent="-342900">
              <a:buFont typeface="Arial" panose="020B0604020202020204" pitchFamily="34" charset="0"/>
              <a:buChar char="•"/>
            </a:pPr>
            <a:r>
              <a:rPr lang="en-US" sz="2800" dirty="0" smtClean="0"/>
              <a:t>Electronic fare media</a:t>
            </a:r>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endParaRPr lang="en-US" sz="2800" dirty="0" smtClean="0"/>
          </a:p>
          <a:p>
            <a:pPr lvl="1"/>
            <a:endParaRPr lang="en-US" sz="2000" dirty="0" smtClean="0"/>
          </a:p>
        </p:txBody>
      </p:sp>
      <p:grpSp>
        <p:nvGrpSpPr>
          <p:cNvPr id="5" name="Group 1305"/>
          <p:cNvGrpSpPr>
            <a:grpSpLocks/>
          </p:cNvGrpSpPr>
          <p:nvPr/>
        </p:nvGrpSpPr>
        <p:grpSpPr bwMode="auto">
          <a:xfrm>
            <a:off x="5755981" y="4419600"/>
            <a:ext cx="672630" cy="976480"/>
            <a:chOff x="3880" y="443"/>
            <a:chExt cx="1223" cy="1989"/>
          </a:xfrm>
        </p:grpSpPr>
        <p:grpSp>
          <p:nvGrpSpPr>
            <p:cNvPr id="6" name="Group 1302"/>
            <p:cNvGrpSpPr>
              <a:grpSpLocks/>
            </p:cNvGrpSpPr>
            <p:nvPr/>
          </p:nvGrpSpPr>
          <p:grpSpPr bwMode="auto">
            <a:xfrm>
              <a:off x="3880" y="443"/>
              <a:ext cx="1223" cy="1989"/>
              <a:chOff x="3880" y="443"/>
              <a:chExt cx="1223" cy="1989"/>
            </a:xfrm>
          </p:grpSpPr>
          <p:pic>
            <p:nvPicPr>
              <p:cNvPr id="10" name="Picture 1292" descr="CP5000LxFront"/>
              <p:cNvPicPr>
                <a:picLocks noChangeAspect="1" noChangeArrowheads="1"/>
              </p:cNvPicPr>
              <p:nvPr/>
            </p:nvPicPr>
            <p:blipFill>
              <a:blip r:embed="rId2" cstate="print"/>
              <a:srcRect/>
              <a:stretch>
                <a:fillRect/>
              </a:stretch>
            </p:blipFill>
            <p:spPr bwMode="auto">
              <a:xfrm>
                <a:off x="3880" y="443"/>
                <a:ext cx="1223" cy="1989"/>
              </a:xfrm>
              <a:prstGeom prst="rect">
                <a:avLst/>
              </a:prstGeom>
              <a:noFill/>
              <a:ln w="9525">
                <a:noFill/>
                <a:miter lim="800000"/>
                <a:headEnd/>
                <a:tailEnd/>
              </a:ln>
            </p:spPr>
          </p:pic>
          <p:pic>
            <p:nvPicPr>
              <p:cNvPr id="11" name="Picture 1293" descr="CP5000GreenLed"/>
              <p:cNvPicPr>
                <a:picLocks noChangeAspect="1" noChangeArrowheads="1"/>
              </p:cNvPicPr>
              <p:nvPr/>
            </p:nvPicPr>
            <p:blipFill>
              <a:blip r:embed="rId3" cstate="print"/>
              <a:srcRect/>
              <a:stretch>
                <a:fillRect/>
              </a:stretch>
            </p:blipFill>
            <p:spPr bwMode="auto">
              <a:xfrm>
                <a:off x="4150" y="1241"/>
                <a:ext cx="199" cy="178"/>
              </a:xfrm>
              <a:prstGeom prst="rect">
                <a:avLst/>
              </a:prstGeom>
              <a:noFill/>
              <a:ln w="9525">
                <a:noFill/>
                <a:miter lim="800000"/>
                <a:headEnd/>
                <a:tailEnd/>
              </a:ln>
            </p:spPr>
          </p:pic>
          <p:grpSp>
            <p:nvGrpSpPr>
              <p:cNvPr id="12" name="Group 1294"/>
              <p:cNvGrpSpPr>
                <a:grpSpLocks/>
              </p:cNvGrpSpPr>
              <p:nvPr/>
            </p:nvGrpSpPr>
            <p:grpSpPr bwMode="auto">
              <a:xfrm>
                <a:off x="4199" y="767"/>
                <a:ext cx="568" cy="304"/>
                <a:chOff x="1216" y="1436"/>
                <a:chExt cx="608" cy="312"/>
              </a:xfrm>
            </p:grpSpPr>
            <p:sp>
              <p:nvSpPr>
                <p:cNvPr id="15" name="Rectangle 1295"/>
                <p:cNvSpPr>
                  <a:spLocks noChangeArrowheads="1"/>
                </p:cNvSpPr>
                <p:nvPr/>
              </p:nvSpPr>
              <p:spPr bwMode="auto">
                <a:xfrm>
                  <a:off x="1216" y="1436"/>
                  <a:ext cx="608" cy="312"/>
                </a:xfrm>
                <a:prstGeom prst="rect">
                  <a:avLst/>
                </a:prstGeom>
                <a:solidFill>
                  <a:srgbClr val="FFFFFF"/>
                </a:solidFill>
                <a:ln w="9525">
                  <a:solidFill>
                    <a:srgbClr val="FFFFFF"/>
                  </a:solidFill>
                  <a:miter lim="800000"/>
                  <a:headEnd/>
                  <a:tailEnd/>
                </a:ln>
              </p:spPr>
              <p:txBody>
                <a:bodyPr anchor="ctr"/>
                <a:lstStyle/>
                <a:p>
                  <a:endParaRPr lang="en-US">
                    <a:solidFill>
                      <a:prstClr val="black"/>
                    </a:solidFill>
                  </a:endParaRPr>
                </a:p>
              </p:txBody>
            </p:sp>
            <p:sp>
              <p:nvSpPr>
                <p:cNvPr id="16" name="Text Box 1296"/>
                <p:cNvSpPr txBox="1">
                  <a:spLocks noChangeArrowheads="1"/>
                </p:cNvSpPr>
                <p:nvPr/>
              </p:nvSpPr>
              <p:spPr bwMode="auto">
                <a:xfrm>
                  <a:off x="1216" y="1540"/>
                  <a:ext cx="608" cy="116"/>
                </a:xfrm>
                <a:prstGeom prst="rect">
                  <a:avLst/>
                </a:prstGeom>
                <a:noFill/>
                <a:ln w="9525">
                  <a:noFill/>
                  <a:miter lim="800000"/>
                  <a:headEnd/>
                  <a:tailEnd/>
                </a:ln>
              </p:spPr>
              <p:txBody>
                <a:bodyPr/>
                <a:lstStyle/>
                <a:p>
                  <a:endParaRPr lang="en-US">
                    <a:solidFill>
                      <a:prstClr val="black"/>
                    </a:solidFill>
                  </a:endParaRPr>
                </a:p>
              </p:txBody>
            </p:sp>
          </p:grpSp>
          <p:pic>
            <p:nvPicPr>
              <p:cNvPr id="13" name="Picture 1299"/>
              <p:cNvPicPr>
                <a:picLocks noChangeAspect="1" noChangeArrowheads="1"/>
              </p:cNvPicPr>
              <p:nvPr/>
            </p:nvPicPr>
            <p:blipFill>
              <a:blip r:embed="rId4" cstate="print"/>
              <a:srcRect/>
              <a:stretch>
                <a:fillRect/>
              </a:stretch>
            </p:blipFill>
            <p:spPr bwMode="auto">
              <a:xfrm>
                <a:off x="4197" y="799"/>
                <a:ext cx="271" cy="58"/>
              </a:xfrm>
              <a:prstGeom prst="rect">
                <a:avLst/>
              </a:prstGeom>
              <a:noFill/>
              <a:ln w="9525">
                <a:noFill/>
                <a:miter lim="800000"/>
                <a:headEnd/>
                <a:tailEnd/>
              </a:ln>
            </p:spPr>
          </p:pic>
          <p:pic>
            <p:nvPicPr>
              <p:cNvPr id="14" name="Picture 1301" descr="CP5000RedLed"/>
              <p:cNvPicPr>
                <a:picLocks noChangeAspect="1" noChangeArrowheads="1"/>
              </p:cNvPicPr>
              <p:nvPr/>
            </p:nvPicPr>
            <p:blipFill>
              <a:blip r:embed="rId5" cstate="print"/>
              <a:srcRect/>
              <a:stretch>
                <a:fillRect/>
              </a:stretch>
            </p:blipFill>
            <p:spPr bwMode="auto">
              <a:xfrm rot="-228647">
                <a:off x="4644" y="1247"/>
                <a:ext cx="186" cy="185"/>
              </a:xfrm>
              <a:prstGeom prst="rect">
                <a:avLst/>
              </a:prstGeom>
              <a:noFill/>
              <a:ln w="9525">
                <a:noFill/>
                <a:miter lim="800000"/>
                <a:headEnd/>
                <a:tailEnd/>
              </a:ln>
            </p:spPr>
          </p:pic>
        </p:grpSp>
        <p:sp>
          <p:nvSpPr>
            <p:cNvPr id="7" name="Oval 1303"/>
            <p:cNvSpPr>
              <a:spLocks noChangeArrowheads="1"/>
            </p:cNvSpPr>
            <p:nvPr/>
          </p:nvSpPr>
          <p:spPr bwMode="auto">
            <a:xfrm>
              <a:off x="4422" y="1344"/>
              <a:ext cx="136" cy="90"/>
            </a:xfrm>
            <a:prstGeom prst="ellipse">
              <a:avLst/>
            </a:prstGeom>
            <a:solidFill>
              <a:srgbClr val="FF9900"/>
            </a:solidFill>
            <a:ln w="9525">
              <a:noFill/>
              <a:round/>
              <a:headEnd/>
              <a:tailEnd/>
            </a:ln>
          </p:spPr>
          <p:txBody>
            <a:bodyPr wrap="none" anchor="ctr"/>
            <a:lstStyle/>
            <a:p>
              <a:endParaRPr lang="en-US">
                <a:solidFill>
                  <a:prstClr val="black"/>
                </a:solidFill>
              </a:endParaRPr>
            </a:p>
          </p:txBody>
        </p:sp>
      </p:grpSp>
      <p:pic>
        <p:nvPicPr>
          <p:cNvPr id="17" name="Picture 1297" descr="HandAndCard"/>
          <p:cNvPicPr>
            <a:picLocks noChangeAspect="1" noChangeArrowheads="1"/>
          </p:cNvPicPr>
          <p:nvPr/>
        </p:nvPicPr>
        <p:blipFill>
          <a:blip r:embed="rId6" cstate="print"/>
          <a:srcRect/>
          <a:stretch>
            <a:fillRect/>
          </a:stretch>
        </p:blipFill>
        <p:spPr bwMode="auto">
          <a:xfrm>
            <a:off x="5410200" y="5127517"/>
            <a:ext cx="744824" cy="806522"/>
          </a:xfrm>
          <a:prstGeom prst="rect">
            <a:avLst/>
          </a:prstGeom>
          <a:noFill/>
          <a:ln w="9525">
            <a:noFill/>
            <a:miter lim="800000"/>
            <a:headEnd/>
            <a:tailEnd/>
          </a:ln>
        </p:spPr>
      </p:pic>
    </p:spTree>
    <p:extLst>
      <p:ext uri="{BB962C8B-B14F-4D97-AF65-F5344CB8AC3E}">
        <p14:creationId xmlns:p14="http://schemas.microsoft.com/office/powerpoint/2010/main" val="4141217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81000"/>
            <a:ext cx="8229600" cy="1143000"/>
          </a:xfrm>
        </p:spPr>
        <p:txBody>
          <a:bodyPr/>
          <a:lstStyle/>
          <a:p>
            <a:r>
              <a:rPr lang="en-US" dirty="0" smtClean="0"/>
              <a:t>Pass Products</a:t>
            </a:r>
            <a:endParaRPr lang="en-US" dirty="0"/>
          </a:p>
        </p:txBody>
      </p:sp>
      <p:sp>
        <p:nvSpPr>
          <p:cNvPr id="9" name="TextBox 8"/>
          <p:cNvSpPr txBox="1"/>
          <p:nvPr/>
        </p:nvSpPr>
        <p:spPr>
          <a:xfrm>
            <a:off x="381000" y="1600200"/>
            <a:ext cx="5715000" cy="317009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smtClean="0"/>
              <a:t>Annual Preferred</a:t>
            </a:r>
          </a:p>
          <a:p>
            <a:pPr lvl="1"/>
            <a:endParaRPr lang="en-US" sz="1500" dirty="0" smtClean="0"/>
          </a:p>
          <a:p>
            <a:pPr marL="742950" lvl="1" indent="-285750">
              <a:buFont typeface="Arial" panose="020B0604020202020204" pitchFamily="34" charset="0"/>
              <a:buChar char="•"/>
            </a:pPr>
            <a:r>
              <a:rPr lang="en-US" sz="2800" dirty="0" smtClean="0"/>
              <a:t>Annual Select</a:t>
            </a:r>
          </a:p>
          <a:p>
            <a:pPr lvl="2"/>
            <a:endParaRPr lang="en-US" sz="1500" dirty="0" smtClean="0"/>
          </a:p>
          <a:p>
            <a:pPr marL="800100" lvl="1" indent="-342900">
              <a:buFont typeface="Arial" panose="020B0604020202020204" pitchFamily="34" charset="0"/>
              <a:buChar char="•"/>
            </a:pPr>
            <a:r>
              <a:rPr lang="en-US" sz="2800" dirty="0" smtClean="0"/>
              <a:t>Monthly</a:t>
            </a:r>
          </a:p>
          <a:p>
            <a:pPr lvl="1"/>
            <a:endParaRPr lang="en-US" sz="1500" dirty="0" smtClean="0"/>
          </a:p>
          <a:p>
            <a:pPr marL="800100" lvl="1" indent="-342900">
              <a:buFont typeface="Arial" panose="020B0604020202020204" pitchFamily="34" charset="0"/>
              <a:buChar char="•"/>
            </a:pPr>
            <a:r>
              <a:rPr lang="en-US" sz="2800" dirty="0" smtClean="0"/>
              <a:t>Daily</a:t>
            </a:r>
          </a:p>
          <a:p>
            <a:pPr lvl="1"/>
            <a:endParaRPr lang="en-US" sz="1500" dirty="0" smtClean="0"/>
          </a:p>
          <a:p>
            <a:pPr marL="800100" lvl="1" indent="-342900">
              <a:buFont typeface="Arial" panose="020B0604020202020204" pitchFamily="34" charset="0"/>
              <a:buChar char="•"/>
            </a:pPr>
            <a:r>
              <a:rPr lang="en-US" sz="2800" dirty="0" smtClean="0"/>
              <a:t>UTA FAREPAY Card</a:t>
            </a:r>
          </a:p>
        </p:txBody>
      </p:sp>
      <p:pic>
        <p:nvPicPr>
          <p:cNvPr id="4" name="Picture 3"/>
          <p:cNvPicPr/>
          <p:nvPr/>
        </p:nvPicPr>
        <p:blipFill>
          <a:blip r:embed="rId3" cstate="print"/>
          <a:srcRect/>
          <a:stretch>
            <a:fillRect/>
          </a:stretch>
        </p:blipFill>
        <p:spPr bwMode="auto">
          <a:xfrm rot="5400000">
            <a:off x="5491853" y="2449309"/>
            <a:ext cx="3341893" cy="2133600"/>
          </a:xfrm>
          <a:prstGeom prst="rect">
            <a:avLst/>
          </a:prstGeom>
          <a:noFill/>
          <a:ln w="9525">
            <a:noFill/>
            <a:miter lim="800000"/>
            <a:headEnd/>
            <a:tailEnd/>
          </a:ln>
        </p:spPr>
      </p:pic>
    </p:spTree>
    <p:extLst>
      <p:ext uri="{BB962C8B-B14F-4D97-AF65-F5344CB8AC3E}">
        <p14:creationId xmlns:p14="http://schemas.microsoft.com/office/powerpoint/2010/main" val="4146472890"/>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Preferred</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Requires 100% Participation</a:t>
            </a:r>
          </a:p>
          <a:p>
            <a:pPr lvl="1"/>
            <a:r>
              <a:rPr lang="en-US" dirty="0" smtClean="0"/>
              <a:t>Sponsoring entity has to employ a minimum of 30 individuals</a:t>
            </a:r>
          </a:p>
          <a:p>
            <a:pPr lvl="1"/>
            <a:r>
              <a:rPr lang="en-US" dirty="0" smtClean="0"/>
              <a:t>Valid on all UTA modes</a:t>
            </a:r>
          </a:p>
          <a:p>
            <a:pPr lvl="1"/>
            <a:r>
              <a:rPr lang="en-US" dirty="0" smtClean="0"/>
              <a:t>One year agreement</a:t>
            </a:r>
          </a:p>
          <a:p>
            <a:pPr lvl="1"/>
            <a:r>
              <a:rPr lang="en-US" dirty="0" smtClean="0"/>
              <a:t>Payment due in full upfront</a:t>
            </a:r>
          </a:p>
          <a:p>
            <a:endParaRPr lang="en-US" dirty="0"/>
          </a:p>
        </p:txBody>
      </p:sp>
    </p:spTree>
    <p:extLst>
      <p:ext uri="{BB962C8B-B14F-4D97-AF65-F5344CB8AC3E}">
        <p14:creationId xmlns:p14="http://schemas.microsoft.com/office/powerpoint/2010/main" val="229163035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Select</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15 minimum employee participation</a:t>
            </a:r>
          </a:p>
          <a:p>
            <a:pPr lvl="1"/>
            <a:r>
              <a:rPr lang="en-US" dirty="0" smtClean="0"/>
              <a:t>Able to add additional passes on a pro-rated basis throughout the year</a:t>
            </a:r>
          </a:p>
          <a:p>
            <a:pPr lvl="1"/>
            <a:r>
              <a:rPr lang="en-US" dirty="0" smtClean="0"/>
              <a:t>Valid on all UTA Modes</a:t>
            </a:r>
          </a:p>
          <a:p>
            <a:pPr lvl="1"/>
            <a:r>
              <a:rPr lang="en-US" dirty="0" smtClean="0"/>
              <a:t>One year agreement</a:t>
            </a:r>
          </a:p>
          <a:p>
            <a:pPr lvl="1"/>
            <a:r>
              <a:rPr lang="en-US" dirty="0" smtClean="0"/>
              <a:t>Payment due in full upfront</a:t>
            </a:r>
          </a:p>
          <a:p>
            <a:endParaRPr lang="en-US" dirty="0"/>
          </a:p>
        </p:txBody>
      </p:sp>
    </p:spTree>
    <p:extLst>
      <p:ext uri="{BB962C8B-B14F-4D97-AF65-F5344CB8AC3E}">
        <p14:creationId xmlns:p14="http://schemas.microsoft.com/office/powerpoint/2010/main" val="3951539572"/>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 Rideshare</a:t>
            </a:r>
            <a:endParaRPr lang="en-US" dirty="0"/>
          </a:p>
        </p:txBody>
      </p:sp>
      <p:sp>
        <p:nvSpPr>
          <p:cNvPr id="4" name="Title 1"/>
          <p:cNvSpPr txBox="1">
            <a:spLocks noGrp="1"/>
          </p:cNvSpPr>
          <p:nvPr>
            <p:ph idx="1"/>
          </p:nvPr>
        </p:nvSpPr>
        <p:spPr>
          <a:xfrm>
            <a:off x="228600" y="1524000"/>
            <a:ext cx="8686800" cy="4257861"/>
          </a:xfrm>
          <a:prstGeom prst="rect">
            <a:avLst/>
          </a:prstGeom>
        </p:spPr>
        <p:txBody>
          <a:bodyPr vert="horz" lIns="101882" tIns="50941" rIns="101882" bIns="50941" rtlCol="0" anchor="t">
            <a:spAutoFit/>
          </a:bodyPr>
          <a:lstStyle>
            <a:lvl1pPr algn="l" defTabSz="899010" rtl="0" eaLnBrk="1" latinLnBrk="0" hangingPunct="1">
              <a:spcBef>
                <a:spcPct val="0"/>
              </a:spcBef>
              <a:buNone/>
              <a:defRPr sz="3177" b="0" i="0" kern="1200">
                <a:solidFill>
                  <a:srgbClr val="58595B"/>
                </a:solidFill>
                <a:latin typeface="Franklin Gothic Medium" panose="020B0603020102020204" pitchFamily="34" charset="0"/>
                <a:ea typeface="+mj-ea"/>
                <a:cs typeface="Arial" pitchFamily="34" charset="0"/>
              </a:defRPr>
            </a:lvl1pPr>
          </a:lstStyle>
          <a:p>
            <a:r>
              <a:rPr lang="en-US" sz="1800" b="1" dirty="0" smtClean="0">
                <a:latin typeface="+mn-lt"/>
              </a:rPr>
              <a:t>Rideshare </a:t>
            </a:r>
            <a:r>
              <a:rPr lang="en-US" sz="1800" b="1" dirty="0">
                <a:latin typeface="+mn-lt"/>
              </a:rPr>
              <a:t>Mission</a:t>
            </a:r>
          </a:p>
          <a:p>
            <a:r>
              <a:rPr lang="en-US" sz="1800" dirty="0">
                <a:latin typeface="+mn-lt"/>
              </a:rPr>
              <a:t>To educate the community concerning alternative transportation options and promote those options that reduce single occupancy vehicle usage, improve mobility, enhance air quality, and conserve energy</a:t>
            </a:r>
            <a:r>
              <a:rPr lang="en-US" sz="1800" dirty="0" smtClean="0">
                <a:latin typeface="+mn-lt"/>
              </a:rPr>
              <a:t>.</a:t>
            </a:r>
          </a:p>
          <a:p>
            <a:endParaRPr lang="en-US" sz="1800" dirty="0">
              <a:latin typeface="+mn-lt"/>
            </a:endParaRPr>
          </a:p>
          <a:p>
            <a:r>
              <a:rPr lang="en-US" sz="1800" dirty="0" smtClean="0">
                <a:latin typeface="+mn-lt"/>
              </a:rPr>
              <a:t>The Rideshare Department supports the operations of the following services :</a:t>
            </a:r>
          </a:p>
          <a:p>
            <a:endParaRPr lang="en-US" sz="1800" dirty="0">
              <a:latin typeface="+mn-lt"/>
            </a:endParaRPr>
          </a:p>
          <a:p>
            <a:r>
              <a:rPr lang="en-US" sz="1800" dirty="0" smtClean="0">
                <a:latin typeface="+mn-lt"/>
              </a:rPr>
              <a:t>- Carpool			- Community Education</a:t>
            </a:r>
          </a:p>
          <a:p>
            <a:r>
              <a:rPr lang="en-US" sz="1800" dirty="0" smtClean="0">
                <a:latin typeface="+mn-lt"/>
              </a:rPr>
              <a:t>- Vanpool			- Alternative Work Hours	</a:t>
            </a:r>
          </a:p>
          <a:p>
            <a:r>
              <a:rPr lang="en-US" sz="1800" dirty="0" smtClean="0">
                <a:latin typeface="+mn-lt"/>
              </a:rPr>
              <a:t>- Bicycling			- Telecommuting</a:t>
            </a:r>
            <a:endParaRPr lang="en-US" sz="1800" dirty="0">
              <a:latin typeface="+mn-lt"/>
            </a:endParaRPr>
          </a:p>
          <a:p>
            <a:r>
              <a:rPr lang="en-US" sz="1800" dirty="0" smtClean="0">
                <a:latin typeface="+mn-lt"/>
              </a:rPr>
              <a:t>- First and Last Mile Solutions	- Surveys	</a:t>
            </a:r>
          </a:p>
          <a:p>
            <a:r>
              <a:rPr lang="en-US" sz="1800" dirty="0" smtClean="0">
                <a:latin typeface="+mn-lt"/>
              </a:rPr>
              <a:t>- Commuter Matching Services</a:t>
            </a:r>
          </a:p>
          <a:p>
            <a:endParaRPr lang="en-US" sz="1800" dirty="0">
              <a:latin typeface="+mn-lt"/>
            </a:endParaRPr>
          </a:p>
          <a:p>
            <a:r>
              <a:rPr lang="en-US" sz="1800" dirty="0" smtClean="0">
                <a:latin typeface="+mn-lt"/>
              </a:rPr>
              <a:t>Vanpool is most successful and measurable Ridesharing program with over 400 vanpools operating each year and carrying over 14 million passengers a year. </a:t>
            </a:r>
            <a:endParaRPr lang="en-US" sz="1800" dirty="0">
              <a:latin typeface="+mn-lt"/>
            </a:endParaRPr>
          </a:p>
        </p:txBody>
      </p:sp>
    </p:spTree>
    <p:extLst>
      <p:ext uri="{BB962C8B-B14F-4D97-AF65-F5344CB8AC3E}">
        <p14:creationId xmlns:p14="http://schemas.microsoft.com/office/powerpoint/2010/main" val="2281633634"/>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15 minimum employee participation</a:t>
            </a:r>
          </a:p>
          <a:p>
            <a:pPr lvl="1"/>
            <a:r>
              <a:rPr lang="en-US" dirty="0" smtClean="0"/>
              <a:t>Able to activate and deactivate passes on a monthly basis</a:t>
            </a:r>
          </a:p>
          <a:p>
            <a:pPr lvl="1"/>
            <a:r>
              <a:rPr lang="en-US" dirty="0" smtClean="0"/>
              <a:t>Valid on all UTA Modes</a:t>
            </a:r>
          </a:p>
          <a:p>
            <a:pPr lvl="1"/>
            <a:r>
              <a:rPr lang="en-US" dirty="0" smtClean="0"/>
              <a:t>One year agreement</a:t>
            </a:r>
          </a:p>
          <a:p>
            <a:pPr lvl="1"/>
            <a:r>
              <a:rPr lang="en-US" dirty="0" smtClean="0"/>
              <a:t>Invoiced monthly based on the number active passes</a:t>
            </a:r>
          </a:p>
          <a:p>
            <a:endParaRPr lang="en-US" dirty="0"/>
          </a:p>
        </p:txBody>
      </p:sp>
    </p:spTree>
    <p:extLst>
      <p:ext uri="{BB962C8B-B14F-4D97-AF65-F5344CB8AC3E}">
        <p14:creationId xmlns:p14="http://schemas.microsoft.com/office/powerpoint/2010/main" val="257631660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Daily rate for unlimited travel</a:t>
            </a:r>
          </a:p>
          <a:p>
            <a:pPr lvl="1"/>
            <a:r>
              <a:rPr lang="en-US" dirty="0" smtClean="0"/>
              <a:t>Daily taps are totaled up at the end of the month and then invoiced</a:t>
            </a:r>
          </a:p>
          <a:p>
            <a:pPr lvl="1"/>
            <a:r>
              <a:rPr lang="en-US" dirty="0" smtClean="0"/>
              <a:t>Valid on all UTA Modes</a:t>
            </a:r>
          </a:p>
          <a:p>
            <a:pPr lvl="1"/>
            <a:r>
              <a:rPr lang="en-US" dirty="0" smtClean="0"/>
              <a:t>One year agreement</a:t>
            </a:r>
          </a:p>
          <a:p>
            <a:endParaRPr lang="en-US" dirty="0"/>
          </a:p>
        </p:txBody>
      </p:sp>
    </p:spTree>
    <p:extLst>
      <p:ext uri="{BB962C8B-B14F-4D97-AF65-F5344CB8AC3E}">
        <p14:creationId xmlns:p14="http://schemas.microsoft.com/office/powerpoint/2010/main" val="133199262"/>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 FAREPAY Card</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r>
              <a:rPr lang="en-US" dirty="0" smtClean="0"/>
              <a:t>Reloadable electronic fare card</a:t>
            </a:r>
          </a:p>
          <a:p>
            <a:pPr lvl="1"/>
            <a:r>
              <a:rPr lang="en-US" dirty="0" smtClean="0"/>
              <a:t>Card holders receive a 40% promotional discount on local bus fares &amp; 20% on all UTA Rail trips</a:t>
            </a:r>
          </a:p>
          <a:p>
            <a:pPr lvl="1"/>
            <a:r>
              <a:rPr lang="en-US" dirty="0" smtClean="0"/>
              <a:t>Cost: $3.00/card</a:t>
            </a:r>
          </a:p>
          <a:p>
            <a:pPr lvl="1"/>
            <a:r>
              <a:rPr lang="en-US" dirty="0" smtClean="0"/>
              <a:t>Can load anywhere from $5 - $500</a:t>
            </a:r>
          </a:p>
          <a:p>
            <a:pPr lvl="1"/>
            <a:r>
              <a:rPr lang="en-US" dirty="0" smtClean="0"/>
              <a:t>Online account protects from theft &amp; loss</a:t>
            </a:r>
          </a:p>
          <a:p>
            <a:endParaRPr lang="en-US" dirty="0"/>
          </a:p>
        </p:txBody>
      </p:sp>
    </p:spTree>
    <p:extLst>
      <p:ext uri="{BB962C8B-B14F-4D97-AF65-F5344CB8AC3E}">
        <p14:creationId xmlns:p14="http://schemas.microsoft.com/office/powerpoint/2010/main" val="3038841684"/>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lstStyle/>
          <a:p>
            <a:r>
              <a:rPr lang="en-US" dirty="0" smtClean="0"/>
              <a:t>Guaranteed Ride Home Program</a:t>
            </a:r>
          </a:p>
          <a:p>
            <a:r>
              <a:rPr lang="en-US" dirty="0" smtClean="0"/>
              <a:t>Reduces SOV (Single Occupancy Vehicle) trips that impact traffic &amp; parking</a:t>
            </a:r>
          </a:p>
          <a:p>
            <a:r>
              <a:rPr lang="en-US" dirty="0" smtClean="0"/>
              <a:t>Environmental steward</a:t>
            </a:r>
          </a:p>
          <a:p>
            <a:r>
              <a:rPr lang="en-US" dirty="0" smtClean="0"/>
              <a:t>Recruiting tool for HR</a:t>
            </a:r>
          </a:p>
          <a:p>
            <a:r>
              <a:rPr lang="en-US" dirty="0" smtClean="0"/>
              <a:t>Cost-savings for your employees </a:t>
            </a:r>
          </a:p>
          <a:p>
            <a:endParaRPr lang="en-US" dirty="0"/>
          </a:p>
        </p:txBody>
      </p:sp>
    </p:spTree>
    <p:extLst>
      <p:ext uri="{BB962C8B-B14F-4D97-AF65-F5344CB8AC3E}">
        <p14:creationId xmlns:p14="http://schemas.microsoft.com/office/powerpoint/2010/main" val="2545573839"/>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sz="2600" dirty="0" smtClean="0"/>
              <a:t>UTA Rideshare &amp; Vanpool</a:t>
            </a:r>
          </a:p>
          <a:p>
            <a:r>
              <a:rPr lang="en-US" sz="2600" u="sng" dirty="0">
                <a:hlinkClick r:id="rId2"/>
              </a:rPr>
              <a:t>http://www.rideuta.com/Rider-Info/Vanpool</a:t>
            </a:r>
            <a:r>
              <a:rPr lang="en-US" sz="2600" dirty="0" smtClean="0"/>
              <a:t> </a:t>
            </a:r>
            <a:endParaRPr lang="en-US" sz="2600" dirty="0"/>
          </a:p>
          <a:p>
            <a:r>
              <a:rPr lang="en-US" sz="2600" u="sng" dirty="0" smtClean="0">
                <a:hlinkClick r:id="rId3"/>
              </a:rPr>
              <a:t>utarideshare@rideuta.com</a:t>
            </a:r>
            <a:endParaRPr lang="en-US" sz="2600" u="sng" dirty="0" smtClean="0"/>
          </a:p>
          <a:p>
            <a:r>
              <a:rPr lang="en-US" sz="2600" dirty="0" smtClean="0"/>
              <a:t>801-743-3826</a:t>
            </a:r>
          </a:p>
          <a:p>
            <a:pPr marL="0" indent="0">
              <a:buNone/>
            </a:pPr>
            <a:endParaRPr lang="en-US" sz="2600" dirty="0"/>
          </a:p>
          <a:p>
            <a:r>
              <a:rPr lang="en-US" sz="2600" dirty="0" smtClean="0"/>
              <a:t>UTA Pass Programs</a:t>
            </a:r>
          </a:p>
          <a:p>
            <a:r>
              <a:rPr lang="en-US" sz="2600" dirty="0" smtClean="0">
                <a:hlinkClick r:id="rId4"/>
              </a:rPr>
              <a:t>passprograms@rideuta.com</a:t>
            </a:r>
            <a:endParaRPr lang="en-US" sz="2600" dirty="0" smtClean="0"/>
          </a:p>
          <a:p>
            <a:r>
              <a:rPr lang="en-US" sz="2600" dirty="0" smtClean="0"/>
              <a:t>801-237-1931</a:t>
            </a:r>
            <a:endParaRPr lang="en-US" sz="2600" dirty="0"/>
          </a:p>
        </p:txBody>
      </p:sp>
    </p:spTree>
    <p:extLst>
      <p:ext uri="{BB962C8B-B14F-4D97-AF65-F5344CB8AC3E}">
        <p14:creationId xmlns:p14="http://schemas.microsoft.com/office/powerpoint/2010/main" val="1668142950"/>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057400"/>
            <a:ext cx="8229600" cy="1143000"/>
          </a:xfrm>
        </p:spPr>
        <p:txBody>
          <a:bodyPr/>
          <a:lstStyle/>
          <a:p>
            <a:pPr eaLnBrk="1" hangingPunct="1"/>
            <a:r>
              <a:rPr lang="en-US" dirty="0" smtClean="0"/>
              <a:t>Questions?</a:t>
            </a: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95600" y="877888"/>
            <a:ext cx="5534025" cy="4791075"/>
            <a:chOff x="2924175" y="877888"/>
            <a:chExt cx="5534025" cy="4791075"/>
          </a:xfrm>
        </p:grpSpPr>
        <p:pic>
          <p:nvPicPr>
            <p:cNvPr id="2" name="Picture 1"/>
            <p:cNvPicPr>
              <a:picLocks noChangeAspect="1"/>
            </p:cNvPicPr>
            <p:nvPr/>
          </p:nvPicPr>
          <p:blipFill>
            <a:blip r:embed="rId3"/>
            <a:stretch>
              <a:fillRect/>
            </a:stretch>
          </p:blipFill>
          <p:spPr>
            <a:xfrm flipH="1">
              <a:off x="2924175" y="877888"/>
              <a:ext cx="5534025" cy="4791075"/>
            </a:xfrm>
            <a:prstGeom prst="rect">
              <a:avLst/>
            </a:prstGeom>
          </p:spPr>
        </p:pic>
        <p:sp>
          <p:nvSpPr>
            <p:cNvPr id="3" name="TextBox 2"/>
            <p:cNvSpPr txBox="1"/>
            <p:nvPr/>
          </p:nvSpPr>
          <p:spPr>
            <a:xfrm>
              <a:off x="6019800" y="5361801"/>
              <a:ext cx="2438400" cy="276999"/>
            </a:xfrm>
            <a:prstGeom prst="rect">
              <a:avLst/>
            </a:prstGeom>
            <a:noFill/>
          </p:spPr>
          <p:txBody>
            <a:bodyPr wrap="square" rtlCol="0">
              <a:spAutoFit/>
            </a:bodyPr>
            <a:lstStyle/>
            <a:p>
              <a:r>
                <a:rPr lang="en-US" sz="600" dirty="0" smtClean="0">
                  <a:solidFill>
                    <a:schemeClr val="bg2"/>
                  </a:solidFill>
                </a:rPr>
                <a:t>Source: http</a:t>
              </a:r>
              <a:r>
                <a:rPr lang="en-US" sz="600" dirty="0">
                  <a:solidFill>
                    <a:schemeClr val="bg2"/>
                  </a:solidFill>
                </a:rPr>
                <a:t>://media.treehugger.com/assets/images/2017/01/blue-whale-size.jpg.662x0_q70_crop-scale.jpg</a:t>
              </a:r>
            </a:p>
          </p:txBody>
        </p:sp>
      </p:grpSp>
      <p:sp>
        <p:nvSpPr>
          <p:cNvPr id="4098" name="Rectangle 2"/>
          <p:cNvSpPr>
            <a:spLocks noGrp="1" noChangeArrowheads="1"/>
          </p:cNvSpPr>
          <p:nvPr>
            <p:ph type="title"/>
          </p:nvPr>
        </p:nvSpPr>
        <p:spPr>
          <a:xfrm>
            <a:off x="457200" y="609600"/>
            <a:ext cx="8382000" cy="1143000"/>
          </a:xfrm>
        </p:spPr>
        <p:txBody>
          <a:bodyPr/>
          <a:lstStyle/>
          <a:p>
            <a:pPr eaLnBrk="1" hangingPunct="1"/>
            <a:r>
              <a:rPr lang="en-US" dirty="0" smtClean="0"/>
              <a:t>2016 Statistics</a:t>
            </a:r>
          </a:p>
        </p:txBody>
      </p:sp>
      <p:sp>
        <p:nvSpPr>
          <p:cNvPr id="4099" name="Rectangle 3"/>
          <p:cNvSpPr>
            <a:spLocks noGrp="1" noChangeArrowheads="1"/>
          </p:cNvSpPr>
          <p:nvPr>
            <p:ph type="body" idx="1"/>
          </p:nvPr>
        </p:nvSpPr>
        <p:spPr/>
        <p:txBody>
          <a:bodyPr/>
          <a:lstStyle/>
          <a:p>
            <a:pPr eaLnBrk="1" hangingPunct="1"/>
            <a:r>
              <a:rPr lang="en-US" dirty="0"/>
              <a:t>Passenger miles </a:t>
            </a:r>
            <a:r>
              <a:rPr lang="en-US" dirty="0" smtClean="0"/>
              <a:t>traveled </a:t>
            </a:r>
            <a:r>
              <a:rPr lang="en-US" dirty="0"/>
              <a:t>– 49 Million</a:t>
            </a:r>
          </a:p>
          <a:p>
            <a:pPr eaLnBrk="1" hangingPunct="1"/>
            <a:r>
              <a:rPr lang="en-US" dirty="0" smtClean="0"/>
              <a:t>Vehicles taken off the road – 1.3 Million</a:t>
            </a:r>
          </a:p>
          <a:p>
            <a:pPr eaLnBrk="1" hangingPunct="1"/>
            <a:r>
              <a:rPr lang="en-US" dirty="0" smtClean="0"/>
              <a:t>GHG </a:t>
            </a:r>
            <a:r>
              <a:rPr lang="en-US" dirty="0"/>
              <a:t>reduction </a:t>
            </a:r>
            <a:r>
              <a:rPr lang="en-US" dirty="0" smtClean="0"/>
              <a:t>35.2 Million pounds</a:t>
            </a:r>
            <a:endParaRPr lang="en-US" dirty="0"/>
          </a:p>
          <a:p>
            <a:pPr eaLnBrk="1" hangingPunct="1"/>
            <a:endParaRPr lang="en-US" dirty="0" smtClean="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90550"/>
            <a:ext cx="7924800" cy="1162050"/>
          </a:xfrm>
          <a:noFill/>
        </p:spPr>
        <p:txBody>
          <a:bodyPr lIns="91432" tIns="45716" rIns="91432" bIns="45716" anchor="ctr"/>
          <a:lstStyle/>
          <a:p>
            <a:pPr algn="ctr" eaLnBrk="1" hangingPunct="1"/>
            <a:r>
              <a:rPr lang="en-US" sz="4400" dirty="0" smtClean="0"/>
              <a:t>Types of Vanpools</a:t>
            </a:r>
          </a:p>
        </p:txBody>
      </p:sp>
      <p:pic>
        <p:nvPicPr>
          <p:cNvPr id="3" name="Content Placeholder 2"/>
          <p:cNvPicPr>
            <a:picLocks noGrp="1" noChangeAspect="1"/>
          </p:cNvPicPr>
          <p:nvPr>
            <p:ph idx="1"/>
          </p:nvPr>
        </p:nvPicPr>
        <p:blipFill>
          <a:blip r:embed="rId3"/>
          <a:stretch>
            <a:fillRect/>
          </a:stretch>
        </p:blipFill>
        <p:spPr>
          <a:xfrm>
            <a:off x="3886200" y="1965058"/>
            <a:ext cx="4095021" cy="2732263"/>
          </a:xfrm>
          <a:prstGeom prst="rect">
            <a:avLst/>
          </a:prstGeom>
        </p:spPr>
      </p:pic>
      <p:sp>
        <p:nvSpPr>
          <p:cNvPr id="5123" name="Rectangle 3"/>
          <p:cNvSpPr>
            <a:spLocks noGrp="1" noChangeArrowheads="1"/>
          </p:cNvSpPr>
          <p:nvPr>
            <p:ph type="body" sz="half" idx="2"/>
          </p:nvPr>
        </p:nvSpPr>
        <p:spPr>
          <a:xfrm>
            <a:off x="457200" y="2425701"/>
            <a:ext cx="3008313" cy="1536699"/>
          </a:xfrm>
        </p:spPr>
        <p:txBody>
          <a:bodyPr>
            <a:noAutofit/>
          </a:bodyPr>
          <a:lstStyle/>
          <a:p>
            <a:pPr eaLnBrk="1" hangingPunct="1"/>
            <a:r>
              <a:rPr lang="en-US" sz="2800" dirty="0" smtClean="0"/>
              <a:t>Traditional</a:t>
            </a:r>
          </a:p>
          <a:p>
            <a:pPr eaLnBrk="1" hangingPunct="1"/>
            <a:r>
              <a:rPr lang="en-US" sz="2800" dirty="0" smtClean="0"/>
              <a:t>Shuttle</a:t>
            </a:r>
          </a:p>
          <a:p>
            <a:pPr eaLnBrk="1" hangingPunct="1"/>
            <a:r>
              <a:rPr lang="en-US" sz="2800" dirty="0" err="1" smtClean="0"/>
              <a:t>RideVan</a:t>
            </a:r>
            <a:r>
              <a:rPr lang="en-US" sz="2800" dirty="0" smtClean="0"/>
              <a:t> Plus</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Participation</a:t>
            </a:r>
            <a:endParaRPr lang="en-US" dirty="0"/>
          </a:p>
        </p:txBody>
      </p:sp>
      <p:pic>
        <p:nvPicPr>
          <p:cNvPr id="8" name="Content Placeholder 7"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86000" y="1752600"/>
            <a:ext cx="6199993" cy="3733800"/>
          </a:xfrm>
        </p:spPr>
      </p:pic>
      <p:sp>
        <p:nvSpPr>
          <p:cNvPr id="11" name="Content Placeholder 10"/>
          <p:cNvSpPr>
            <a:spLocks noGrp="1"/>
          </p:cNvSpPr>
          <p:nvPr>
            <p:ph sz="half" idx="2"/>
          </p:nvPr>
        </p:nvSpPr>
        <p:spPr>
          <a:xfrm>
            <a:off x="457200" y="1752600"/>
            <a:ext cx="1828800" cy="1600200"/>
          </a:xfrm>
        </p:spPr>
        <p:txBody>
          <a:bodyPr/>
          <a:lstStyle/>
          <a:p>
            <a:pPr marL="0" indent="0">
              <a:buNone/>
            </a:pPr>
            <a:r>
              <a:rPr lang="en-US" sz="2000" dirty="0" smtClean="0"/>
              <a:t>Traditional Vanpool and Shuttle mileage based</a:t>
            </a:r>
            <a:endParaRPr lang="en-US" sz="2000" dirty="0"/>
          </a:p>
        </p:txBody>
      </p:sp>
    </p:spTree>
    <p:extLst>
      <p:ext uri="{BB962C8B-B14F-4D97-AF65-F5344CB8AC3E}">
        <p14:creationId xmlns:p14="http://schemas.microsoft.com/office/powerpoint/2010/main" val="610534824"/>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cs typeface="MV Boli" panose="02000500030200090000" pitchFamily="2" charset="0"/>
              </a:rPr>
              <a:t>RideVan</a:t>
            </a:r>
            <a:r>
              <a:rPr lang="en-US" dirty="0" smtClean="0">
                <a:cs typeface="MV Boli" panose="02000500030200090000" pitchFamily="2" charset="0"/>
              </a:rPr>
              <a:t> Plus</a:t>
            </a:r>
            <a:endParaRPr lang="en-US" dirty="0">
              <a:cs typeface="MV Boli" panose="02000500030200090000" pitchFamily="2" charset="0"/>
            </a:endParaRPr>
          </a:p>
        </p:txBody>
      </p:sp>
      <p:graphicFrame>
        <p:nvGraphicFramePr>
          <p:cNvPr id="21" name="Content Placeholder 20"/>
          <p:cNvGraphicFramePr>
            <a:graphicFrameLocks noGrp="1"/>
          </p:cNvGraphicFramePr>
          <p:nvPr>
            <p:ph sz="half" idx="1"/>
            <p:extLst>
              <p:ext uri="{D42A27DB-BD31-4B8C-83A1-F6EECF244321}">
                <p14:modId xmlns:p14="http://schemas.microsoft.com/office/powerpoint/2010/main" val="1941837136"/>
              </p:ext>
            </p:extLst>
          </p:nvPr>
        </p:nvGraphicFramePr>
        <p:xfrm>
          <a:off x="457200" y="2438400"/>
          <a:ext cx="8229595" cy="1109663"/>
        </p:xfrm>
        <a:graphic>
          <a:graphicData uri="http://schemas.openxmlformats.org/drawingml/2006/table">
            <a:tbl>
              <a:tblPr/>
              <a:tblGrid>
                <a:gridCol w="1500115"/>
                <a:gridCol w="672948"/>
                <a:gridCol w="672948"/>
                <a:gridCol w="672948"/>
                <a:gridCol w="672948"/>
                <a:gridCol w="672948"/>
                <a:gridCol w="672948"/>
                <a:gridCol w="672948"/>
                <a:gridCol w="672948"/>
                <a:gridCol w="672948"/>
                <a:gridCol w="672948"/>
              </a:tblGrid>
              <a:tr h="294601">
                <a:tc>
                  <a:txBody>
                    <a:bodyPr/>
                    <a:lstStyle/>
                    <a:p>
                      <a:pPr algn="l" fontAlgn="ctr"/>
                      <a:r>
                        <a:rPr lang="en-US" sz="1200" b="1" i="0" u="none" strike="noStrike" dirty="0">
                          <a:solidFill>
                            <a:srgbClr val="000000"/>
                          </a:solidFill>
                          <a:effectLst/>
                          <a:latin typeface="Arial" panose="020B0604020202020204" pitchFamily="34" charset="0"/>
                        </a:rPr>
                        <a:t>Number of Riders</a:t>
                      </a:r>
                    </a:p>
                  </a:txBody>
                  <a:tcPr marL="5183" marR="5183"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dirty="0">
                          <a:solidFill>
                            <a:srgbClr val="000000"/>
                          </a:solidFill>
                          <a:effectLst/>
                          <a:latin typeface="Arial" panose="020B0604020202020204" pitchFamily="34" charset="0"/>
                        </a:rPr>
                        <a:t>6</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dirty="0">
                          <a:solidFill>
                            <a:srgbClr val="000000"/>
                          </a:solidFill>
                          <a:effectLst/>
                          <a:latin typeface="Arial" panose="020B0604020202020204" pitchFamily="34" charset="0"/>
                        </a:rPr>
                        <a:t>7</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dirty="0">
                          <a:solidFill>
                            <a:srgbClr val="000000"/>
                          </a:solidFill>
                          <a:effectLst/>
                          <a:latin typeface="Arial" panose="020B0604020202020204" pitchFamily="34" charset="0"/>
                        </a:rPr>
                        <a:t>8</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panose="020B0604020202020204" pitchFamily="34" charset="0"/>
                        </a:rPr>
                        <a:t>9</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dirty="0">
                          <a:solidFill>
                            <a:srgbClr val="000000"/>
                          </a:solidFill>
                          <a:effectLst/>
                          <a:latin typeface="Arial" panose="020B0604020202020204" pitchFamily="34" charset="0"/>
                        </a:rPr>
                        <a:t>10</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dirty="0">
                          <a:solidFill>
                            <a:srgbClr val="000000"/>
                          </a:solidFill>
                          <a:effectLst/>
                          <a:latin typeface="Arial" panose="020B0604020202020204" pitchFamily="34" charset="0"/>
                        </a:rPr>
                        <a:t>11</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panose="020B0604020202020204" pitchFamily="34" charset="0"/>
                        </a:rPr>
                        <a:t>12</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panose="020B0604020202020204" pitchFamily="34" charset="0"/>
                        </a:rPr>
                        <a:t>13</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panose="020B0604020202020204" pitchFamily="34" charset="0"/>
                        </a:rPr>
                        <a:t>14</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c>
                  <a:txBody>
                    <a:bodyPr/>
                    <a:lstStyle/>
                    <a:p>
                      <a:pPr algn="ctr" fontAlgn="ctr"/>
                      <a:r>
                        <a:rPr lang="en-US" sz="1200" b="1" i="0" u="none" strike="noStrike">
                          <a:solidFill>
                            <a:srgbClr val="000000"/>
                          </a:solidFill>
                          <a:effectLst/>
                          <a:latin typeface="Arial" panose="020B0604020202020204" pitchFamily="34" charset="0"/>
                        </a:rPr>
                        <a:t>15</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7E6E6"/>
                    </a:solidFill>
                  </a:tcPr>
                </a:tc>
              </a:tr>
              <a:tr h="392801">
                <a:tc>
                  <a:txBody>
                    <a:bodyPr/>
                    <a:lstStyle/>
                    <a:p>
                      <a:pPr algn="l" fontAlgn="ctr"/>
                      <a:r>
                        <a:rPr lang="en-US" sz="1200" b="1" i="0" u="none" strike="noStrike">
                          <a:solidFill>
                            <a:srgbClr val="000000"/>
                          </a:solidFill>
                          <a:effectLst/>
                          <a:latin typeface="Arial" panose="020B0604020202020204" pitchFamily="34" charset="0"/>
                        </a:rPr>
                        <a:t>Premium Eco Pass Holder Rate</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dirty="0">
                          <a:solidFill>
                            <a:srgbClr val="000000"/>
                          </a:solidFill>
                          <a:effectLst/>
                          <a:latin typeface="Arial" panose="020B0604020202020204" pitchFamily="34" charset="0"/>
                        </a:rPr>
                        <a:t>$43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dirty="0">
                          <a:solidFill>
                            <a:srgbClr val="000000"/>
                          </a:solidFill>
                          <a:effectLst/>
                          <a:latin typeface="Arial" panose="020B0604020202020204" pitchFamily="34" charset="0"/>
                        </a:rPr>
                        <a:t>$37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$33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dirty="0">
                          <a:solidFill>
                            <a:srgbClr val="000000"/>
                          </a:solidFill>
                          <a:effectLst/>
                          <a:latin typeface="Arial" panose="020B0604020202020204" pitchFamily="34" charset="0"/>
                        </a:rPr>
                        <a:t>$29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$26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$24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$22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dirty="0">
                          <a:solidFill>
                            <a:srgbClr val="000000"/>
                          </a:solidFill>
                          <a:effectLst/>
                          <a:latin typeface="Arial" panose="020B0604020202020204" pitchFamily="34" charset="0"/>
                        </a:rPr>
                        <a:t>$20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$19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c>
                  <a:txBody>
                    <a:bodyPr/>
                    <a:lstStyle/>
                    <a:p>
                      <a:pPr algn="ctr" fontAlgn="ctr"/>
                      <a:r>
                        <a:rPr lang="en-US" sz="1200" b="0" i="0" u="none" strike="noStrike">
                          <a:solidFill>
                            <a:srgbClr val="000000"/>
                          </a:solidFill>
                          <a:effectLst/>
                          <a:latin typeface="Arial" panose="020B0604020202020204" pitchFamily="34" charset="0"/>
                        </a:rPr>
                        <a:t>$17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E1F2"/>
                    </a:solidFill>
                  </a:tcPr>
                </a:tc>
              </a:tr>
              <a:tr h="422261">
                <a:tc>
                  <a:txBody>
                    <a:bodyPr/>
                    <a:lstStyle/>
                    <a:p>
                      <a:pPr algn="l" fontAlgn="ctr"/>
                      <a:r>
                        <a:rPr lang="en-US" sz="1200" b="1" i="0" u="none" strike="noStrike">
                          <a:solidFill>
                            <a:srgbClr val="000000"/>
                          </a:solidFill>
                          <a:effectLst/>
                          <a:latin typeface="Arial" panose="020B0604020202020204" pitchFamily="34" charset="0"/>
                        </a:rPr>
                        <a:t>Standard Rate</a:t>
                      </a:r>
                    </a:p>
                  </a:txBody>
                  <a:tcPr marL="5183" marR="5183"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rial" panose="020B0604020202020204" pitchFamily="34" charset="0"/>
                        </a:rPr>
                        <a:t>$93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$87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$83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rial" panose="020B0604020202020204" pitchFamily="34" charset="0"/>
                        </a:rPr>
                        <a:t>$79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rial" panose="020B0604020202020204" pitchFamily="34" charset="0"/>
                        </a:rPr>
                        <a:t>$76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$74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$72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$70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a:solidFill>
                            <a:srgbClr val="000000"/>
                          </a:solidFill>
                          <a:effectLst/>
                          <a:latin typeface="Arial" panose="020B0604020202020204" pitchFamily="34" charset="0"/>
                        </a:rPr>
                        <a:t>$69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c>
                  <a:txBody>
                    <a:bodyPr/>
                    <a:lstStyle/>
                    <a:p>
                      <a:pPr algn="ctr" fontAlgn="ctr"/>
                      <a:r>
                        <a:rPr lang="en-US" sz="1200" b="0" i="0" u="none" strike="noStrike" dirty="0">
                          <a:solidFill>
                            <a:srgbClr val="000000"/>
                          </a:solidFill>
                          <a:effectLst/>
                          <a:latin typeface="Arial" panose="020B0604020202020204" pitchFamily="34" charset="0"/>
                        </a:rPr>
                        <a:t>$67 </a:t>
                      </a:r>
                    </a:p>
                  </a:txBody>
                  <a:tcPr marL="5183" marR="5183"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EDED"/>
                    </a:solidFill>
                  </a:tcPr>
                </a:tc>
              </a:tr>
            </a:tbl>
          </a:graphicData>
        </a:graphic>
      </p:graphicFrame>
      <p:sp>
        <p:nvSpPr>
          <p:cNvPr id="22" name="Content Placeholder 21"/>
          <p:cNvSpPr>
            <a:spLocks noGrp="1"/>
          </p:cNvSpPr>
          <p:nvPr>
            <p:ph sz="half" idx="2"/>
          </p:nvPr>
        </p:nvSpPr>
        <p:spPr>
          <a:xfrm>
            <a:off x="457200" y="4008437"/>
            <a:ext cx="8229594" cy="944563"/>
          </a:xfrm>
        </p:spPr>
        <p:txBody>
          <a:bodyPr/>
          <a:lstStyle/>
          <a:p>
            <a:r>
              <a:rPr lang="en-US" sz="1600" dirty="0" smtClean="0"/>
              <a:t>Cost Sharing Option</a:t>
            </a:r>
          </a:p>
          <a:p>
            <a:pPr lvl="1"/>
            <a:r>
              <a:rPr lang="en-US" sz="1200" dirty="0" smtClean="0"/>
              <a:t>Employers who want to share costs with employees can pay $260 per month for the use of the van. Employees then pay $50 per month. Total employees is based on the available seats in the van.</a:t>
            </a:r>
            <a:endParaRPr lang="en-US" sz="1200" dirty="0"/>
          </a:p>
        </p:txBody>
      </p:sp>
      <p:sp>
        <p:nvSpPr>
          <p:cNvPr id="15" name="TextBox 14"/>
          <p:cNvSpPr txBox="1"/>
          <p:nvPr/>
        </p:nvSpPr>
        <p:spPr>
          <a:xfrm>
            <a:off x="380999" y="1905000"/>
            <a:ext cx="8305795" cy="492443"/>
          </a:xfrm>
          <a:prstGeom prst="rect">
            <a:avLst/>
          </a:prstGeom>
          <a:noFill/>
        </p:spPr>
        <p:txBody>
          <a:bodyPr wrap="square" rtlCol="0">
            <a:spAutoFit/>
          </a:bodyPr>
          <a:lstStyle/>
          <a:p>
            <a:r>
              <a:rPr lang="en-US" sz="2600" dirty="0" smtClean="0"/>
              <a:t>Monthly Fare per Person Based on Number of Riders</a:t>
            </a:r>
            <a:endParaRPr lang="en-US" sz="2600" dirty="0"/>
          </a:p>
        </p:txBody>
      </p:sp>
    </p:spTree>
    <p:extLst>
      <p:ext uri="{BB962C8B-B14F-4D97-AF65-F5344CB8AC3E}">
        <p14:creationId xmlns:p14="http://schemas.microsoft.com/office/powerpoint/2010/main" val="3953533192"/>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lIns="91432" tIns="45716" rIns="91432" bIns="45716"/>
          <a:lstStyle/>
          <a:p>
            <a:pPr eaLnBrk="1" hangingPunct="1"/>
            <a:r>
              <a:rPr lang="en-US" dirty="0" smtClean="0"/>
              <a:t>What’s Included</a:t>
            </a:r>
          </a:p>
        </p:txBody>
      </p:sp>
      <p:sp>
        <p:nvSpPr>
          <p:cNvPr id="5123" name="Rectangle 3"/>
          <p:cNvSpPr>
            <a:spLocks noGrp="1" noChangeArrowheads="1"/>
          </p:cNvSpPr>
          <p:nvPr>
            <p:ph type="body" idx="1"/>
          </p:nvPr>
        </p:nvSpPr>
        <p:spPr>
          <a:xfrm>
            <a:off x="228600" y="2057400"/>
            <a:ext cx="8686800" cy="3611563"/>
          </a:xfrm>
        </p:spPr>
        <p:txBody>
          <a:bodyPr/>
          <a:lstStyle/>
          <a:p>
            <a:pPr eaLnBrk="1" hangingPunct="1"/>
            <a:r>
              <a:rPr lang="en-US" sz="2600" dirty="0" smtClean="0"/>
              <a:t>Maintenance</a:t>
            </a:r>
          </a:p>
          <a:p>
            <a:pPr lvl="1" eaLnBrk="1" hangingPunct="1"/>
            <a:r>
              <a:rPr lang="en-US" dirty="0" smtClean="0"/>
              <a:t>Preventative and Repairs</a:t>
            </a:r>
          </a:p>
          <a:p>
            <a:pPr lvl="1" eaLnBrk="1" hangingPunct="1"/>
            <a:r>
              <a:rPr lang="en-US" dirty="0" smtClean="0"/>
              <a:t>Loaner vans</a:t>
            </a:r>
          </a:p>
          <a:p>
            <a:pPr eaLnBrk="1" hangingPunct="1"/>
            <a:r>
              <a:rPr lang="en-US" sz="2600" dirty="0" smtClean="0"/>
              <a:t>Insurance</a:t>
            </a:r>
          </a:p>
          <a:p>
            <a:pPr eaLnBrk="1" hangingPunct="1"/>
            <a:r>
              <a:rPr lang="en-US" sz="2600" dirty="0" smtClean="0"/>
              <a:t>Fuel</a:t>
            </a:r>
          </a:p>
          <a:p>
            <a:pPr eaLnBrk="1" hangingPunct="1"/>
            <a:r>
              <a:rPr lang="en-US" sz="2600" dirty="0" smtClean="0"/>
              <a:t>Guaranteed Ride Home</a:t>
            </a:r>
          </a:p>
        </p:txBody>
      </p:sp>
    </p:spTree>
    <p:extLst>
      <p:ext uri="{BB962C8B-B14F-4D97-AF65-F5344CB8AC3E}">
        <p14:creationId xmlns:p14="http://schemas.microsoft.com/office/powerpoint/2010/main" val="4273796401"/>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3008313" cy="1162050"/>
          </a:xfrm>
        </p:spPr>
        <p:txBody>
          <a:bodyPr/>
          <a:lstStyle/>
          <a:p>
            <a:r>
              <a:rPr lang="en-US" sz="4400" dirty="0" smtClean="0"/>
              <a:t>Fleet Options</a:t>
            </a:r>
            <a:endParaRPr lang="en-US" sz="4400" dirty="0"/>
          </a:p>
        </p:txBody>
      </p:sp>
      <p:pic>
        <p:nvPicPr>
          <p:cNvPr id="4" name="Content Placeholder 3"/>
          <p:cNvPicPr>
            <a:picLocks noGrp="1" noChangeAspect="1"/>
          </p:cNvPicPr>
          <p:nvPr>
            <p:ph idx="1"/>
          </p:nvPr>
        </p:nvPicPr>
        <p:blipFill>
          <a:blip r:embed="rId3"/>
          <a:stretch>
            <a:fillRect/>
          </a:stretch>
        </p:blipFill>
        <p:spPr>
          <a:xfrm>
            <a:off x="4190999" y="914400"/>
            <a:ext cx="4044951" cy="2595940"/>
          </a:xfrm>
          <a:prstGeom prst="rect">
            <a:avLst/>
          </a:prstGeom>
        </p:spPr>
      </p:pic>
      <p:sp>
        <p:nvSpPr>
          <p:cNvPr id="5" name="Text Placeholder 4"/>
          <p:cNvSpPr>
            <a:spLocks noGrp="1"/>
          </p:cNvSpPr>
          <p:nvPr>
            <p:ph type="body" sz="half" idx="2"/>
          </p:nvPr>
        </p:nvSpPr>
        <p:spPr>
          <a:xfrm>
            <a:off x="457200" y="2514600"/>
            <a:ext cx="3008313" cy="2895600"/>
          </a:xfrm>
        </p:spPr>
        <p:txBody>
          <a:bodyPr/>
          <a:lstStyle/>
          <a:p>
            <a:r>
              <a:rPr lang="en-US" sz="2000" dirty="0" smtClean="0"/>
              <a:t>Full size vans  - 11, 12, and 15 passenger capacity</a:t>
            </a:r>
          </a:p>
          <a:p>
            <a:endParaRPr lang="en-US" sz="2000" dirty="0" smtClean="0"/>
          </a:p>
          <a:p>
            <a:endParaRPr lang="en-US" sz="2000" dirty="0" smtClean="0"/>
          </a:p>
          <a:p>
            <a:endParaRPr lang="en-US" sz="2000" dirty="0" smtClean="0"/>
          </a:p>
          <a:p>
            <a:endParaRPr lang="en-US" sz="2000" dirty="0"/>
          </a:p>
          <a:p>
            <a:r>
              <a:rPr lang="en-US" sz="2000" dirty="0" smtClean="0"/>
              <a:t>Minivans – 7 passenger capacity</a:t>
            </a:r>
            <a:endParaRPr lang="en-US" sz="2000" dirty="0"/>
          </a:p>
        </p:txBody>
      </p:sp>
      <p:pic>
        <p:nvPicPr>
          <p:cNvPr id="6" name="Picture 5"/>
          <p:cNvPicPr>
            <a:picLocks noChangeAspect="1"/>
          </p:cNvPicPr>
          <p:nvPr/>
        </p:nvPicPr>
        <p:blipFill rotWithShape="1">
          <a:blip r:embed="rId4"/>
          <a:srcRect l="56578" t="37865" b="13595"/>
          <a:stretch/>
        </p:blipFill>
        <p:spPr>
          <a:xfrm>
            <a:off x="4190999" y="3887914"/>
            <a:ext cx="4044951" cy="1750886"/>
          </a:xfrm>
          <a:prstGeom prst="rect">
            <a:avLst/>
          </a:prstGeom>
        </p:spPr>
      </p:pic>
    </p:spTree>
    <p:extLst>
      <p:ext uri="{BB962C8B-B14F-4D97-AF65-F5344CB8AC3E}">
        <p14:creationId xmlns:p14="http://schemas.microsoft.com/office/powerpoint/2010/main" val="24247516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How You Contribute</a:t>
            </a:r>
          </a:p>
        </p:txBody>
      </p:sp>
      <p:sp>
        <p:nvSpPr>
          <p:cNvPr id="16387" name="Rectangle 3"/>
          <p:cNvSpPr>
            <a:spLocks noGrp="1" noChangeArrowheads="1"/>
          </p:cNvSpPr>
          <p:nvPr>
            <p:ph type="body" idx="1"/>
          </p:nvPr>
        </p:nvSpPr>
        <p:spPr/>
        <p:txBody>
          <a:bodyPr/>
          <a:lstStyle/>
          <a:p>
            <a:pPr eaLnBrk="1" hangingPunct="1"/>
            <a:r>
              <a:rPr lang="en-US" sz="2600" dirty="0" smtClean="0"/>
              <a:t>Have the van serviced</a:t>
            </a:r>
          </a:p>
          <a:p>
            <a:pPr lvl="1" eaLnBrk="1" hangingPunct="1"/>
            <a:r>
              <a:rPr lang="en-US" dirty="0" smtClean="0"/>
              <a:t>According to the schedule at an authorized provider</a:t>
            </a:r>
          </a:p>
          <a:p>
            <a:pPr eaLnBrk="1" hangingPunct="1"/>
            <a:r>
              <a:rPr lang="en-US" sz="2600" dirty="0" smtClean="0"/>
              <a:t>Track ridership</a:t>
            </a:r>
          </a:p>
          <a:p>
            <a:pPr lvl="1" eaLnBrk="1" hangingPunct="1"/>
            <a:r>
              <a:rPr lang="en-US" dirty="0" smtClean="0"/>
              <a:t>Report the number of participants and mileage monthly</a:t>
            </a:r>
          </a:p>
          <a:p>
            <a:pPr eaLnBrk="1" hangingPunct="1"/>
            <a:r>
              <a:rPr lang="en-US" sz="2600" dirty="0" smtClean="0"/>
              <a:t>Keep in touch</a:t>
            </a:r>
            <a:endParaRPr lang="en-US" sz="2600" dirty="0"/>
          </a:p>
          <a:p>
            <a:pPr lvl="1" eaLnBrk="1" hangingPunct="1"/>
            <a:r>
              <a:rPr lang="en-US" dirty="0" smtClean="0"/>
              <a:t>Notify us of changes to routes and participation</a:t>
            </a:r>
            <a:endParaRPr lang="en-US" dirty="0"/>
          </a:p>
          <a:p>
            <a:pPr marL="457200" lvl="1" indent="0" eaLnBrk="1" hangingPunct="1">
              <a:buNone/>
            </a:pPr>
            <a:endParaRPr lang="en-US" dirty="0" smtClean="0"/>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9531</TotalTime>
  <Words>1561</Words>
  <Application>Microsoft Office PowerPoint</Application>
  <PresentationFormat>On-screen Show (4:3)</PresentationFormat>
  <Paragraphs>219</Paragraphs>
  <Slides>25</Slides>
  <Notes>14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MV Boli</vt:lpstr>
      <vt:lpstr>Wingdings</vt:lpstr>
      <vt:lpstr>Default Design</vt:lpstr>
      <vt:lpstr>Utah Transit Authority Rideshare Vanpool Pass Products</vt:lpstr>
      <vt:lpstr>UTA Rideshare</vt:lpstr>
      <vt:lpstr>2016 Statistics</vt:lpstr>
      <vt:lpstr>Types of Vanpools</vt:lpstr>
      <vt:lpstr>Cost of Participation</vt:lpstr>
      <vt:lpstr>RideVan Plus</vt:lpstr>
      <vt:lpstr>What’s Included</vt:lpstr>
      <vt:lpstr>Fleet Options</vt:lpstr>
      <vt:lpstr>How You Contribute</vt:lpstr>
      <vt:lpstr>Getting Started</vt:lpstr>
      <vt:lpstr>Employer Sponsorship</vt:lpstr>
      <vt:lpstr>Individuals</vt:lpstr>
      <vt:lpstr>Paying for Vanpool</vt:lpstr>
      <vt:lpstr>Additional Resources</vt:lpstr>
      <vt:lpstr>Introduction</vt:lpstr>
      <vt:lpstr>Pass Programs</vt:lpstr>
      <vt:lpstr>Pass Products</vt:lpstr>
      <vt:lpstr>Annual Preferred</vt:lpstr>
      <vt:lpstr>Annual Select</vt:lpstr>
      <vt:lpstr>Monthly</vt:lpstr>
      <vt:lpstr>Daily</vt:lpstr>
      <vt:lpstr>UTA FAREPAY Card</vt:lpstr>
      <vt:lpstr>Benefits</vt:lpstr>
      <vt:lpstr>Contact Information</vt:lpstr>
      <vt:lpstr>Questions?</vt:lpstr>
    </vt:vector>
  </TitlesOfParts>
  <Company>R&amp;R Partners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Curtis</dc:creator>
  <cp:lastModifiedBy>Karsch, Wendy (Vanpool Support Specialist)</cp:lastModifiedBy>
  <cp:revision>282</cp:revision>
  <dcterms:created xsi:type="dcterms:W3CDTF">2004-06-07T22:52:15Z</dcterms:created>
  <dcterms:modified xsi:type="dcterms:W3CDTF">2017-03-27T15:57:07Z</dcterms:modified>
</cp:coreProperties>
</file>